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handoutMasterIdLst>
    <p:handoutMasterId r:id="rId32"/>
  </p:handoutMasterIdLst>
  <p:sldIdLst>
    <p:sldId id="257" r:id="rId2"/>
    <p:sldId id="258" r:id="rId3"/>
    <p:sldId id="259" r:id="rId4"/>
    <p:sldId id="306" r:id="rId5"/>
    <p:sldId id="261" r:id="rId6"/>
    <p:sldId id="262" r:id="rId7"/>
    <p:sldId id="263" r:id="rId8"/>
    <p:sldId id="264" r:id="rId9"/>
    <p:sldId id="265" r:id="rId10"/>
    <p:sldId id="307" r:id="rId11"/>
    <p:sldId id="266" r:id="rId12"/>
    <p:sldId id="267" r:id="rId13"/>
    <p:sldId id="268" r:id="rId14"/>
    <p:sldId id="269" r:id="rId15"/>
    <p:sldId id="294" r:id="rId16"/>
    <p:sldId id="279" r:id="rId17"/>
    <p:sldId id="280" r:id="rId18"/>
    <p:sldId id="281" r:id="rId19"/>
    <p:sldId id="282" r:id="rId20"/>
    <p:sldId id="283" r:id="rId21"/>
    <p:sldId id="284" r:id="rId22"/>
    <p:sldId id="301" r:id="rId23"/>
    <p:sldId id="300" r:id="rId24"/>
    <p:sldId id="289" r:id="rId25"/>
    <p:sldId id="292" r:id="rId26"/>
    <p:sldId id="293" r:id="rId27"/>
    <p:sldId id="286" r:id="rId28"/>
    <p:sldId id="287" r:id="rId29"/>
    <p:sldId id="295" r:id="rId30"/>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p:cViewPr varScale="1">
        <p:scale>
          <a:sx n="110" d="100"/>
          <a:sy n="110" d="100"/>
        </p:scale>
        <p:origin x="2208" y="96"/>
      </p:cViewPr>
      <p:guideLst>
        <p:guide orient="horz" pos="2160"/>
        <p:guide pos="2880"/>
      </p:guideLst>
    </p:cSldViewPr>
  </p:slideViewPr>
  <p:notesTextViewPr>
    <p:cViewPr>
      <p:scale>
        <a:sx n="1" d="1"/>
        <a:sy n="1" d="1"/>
      </p:scale>
      <p:origin x="0" y="0"/>
    </p:cViewPr>
  </p:notesTextViewPr>
  <p:sorterViewPr>
    <p:cViewPr>
      <p:scale>
        <a:sx n="200" d="100"/>
        <a:sy n="200" d="100"/>
      </p:scale>
      <p:origin x="0" y="379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C54067-20E5-4FB5-8AD6-823CC90EB15F}" type="datetimeFigureOut">
              <a:rPr lang="en-US" smtClean="0"/>
              <a:t>1/3/2024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1C6862-DCC5-4E9E-9676-7E03C9FA0E3F}" type="slidenum">
              <a:rPr lang="en-US" smtClean="0"/>
              <a:t>‹#›</a:t>
            </a:fld>
            <a:endParaRPr lang="en-US"/>
          </a:p>
        </p:txBody>
      </p:sp>
    </p:spTree>
    <p:extLst>
      <p:ext uri="{BB962C8B-B14F-4D97-AF65-F5344CB8AC3E}">
        <p14:creationId xmlns:p14="http://schemas.microsoft.com/office/powerpoint/2010/main" val="11916692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BDA0F-7ADD-4E11-96B4-92AB46F3F544}" type="datetimeFigureOut">
              <a:rPr lang="en-US" smtClean="0"/>
              <a:t>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7FEA-04C0-4862-8D6B-3FAA161CC198}" type="slidenum">
              <a:rPr lang="en-US" smtClean="0"/>
              <a:t>‹#›</a:t>
            </a:fld>
            <a:endParaRPr lang="en-US"/>
          </a:p>
        </p:txBody>
      </p:sp>
    </p:spTree>
    <p:extLst>
      <p:ext uri="{BB962C8B-B14F-4D97-AF65-F5344CB8AC3E}">
        <p14:creationId xmlns:p14="http://schemas.microsoft.com/office/powerpoint/2010/main" val="28880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a:t>
            </a:fld>
            <a:endParaRPr lang="en-US"/>
          </a:p>
        </p:txBody>
      </p:sp>
    </p:spTree>
    <p:extLst>
      <p:ext uri="{BB962C8B-B14F-4D97-AF65-F5344CB8AC3E}">
        <p14:creationId xmlns:p14="http://schemas.microsoft.com/office/powerpoint/2010/main" val="2898153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Using utensils designated for certain items ensures that cross-contamination won’t occur. Cross-contamination occurs when bacteria, dirt, etc. from one item gets onto another. Therefore, we have certain utensils designated for certain food items, which are marked on the utensil. The utensils used are covered in the next section.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11</a:t>
            </a:fld>
            <a:endParaRPr lang="en-US"/>
          </a:p>
        </p:txBody>
      </p:sp>
    </p:spTree>
    <p:extLst>
      <p:ext uri="{BB962C8B-B14F-4D97-AF65-F5344CB8AC3E}">
        <p14:creationId xmlns:p14="http://schemas.microsoft.com/office/powerpoint/2010/main" val="3477742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BBQ and chili are prepared by the Agent or volunteer in charge, and brought to the food booths upon request. Each food booth is responsible for letting the Agent know when they need a new batch of food. Hotdogs are the only hot item that is prepared in the food booth.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Cooked food that is not sold after 4 hours is replaced automatically due to the possibility of bacteria growth (and the food gets dry and burns). Throughout your shift, test the BBQ, chili and hotdogs every 20 minutes with the food thermometer to make sure they are at proper temperature.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the BBQ and chili are not at the proper temperature of at least 155 degrees, turn the crockpot to HIGH for several minutes and keep the lid on so no heat escapes. If the hotdog is not at the proper temperature of at least 135, place it on the back burner to keep cooking. Check all items before serving customers.</a:t>
            </a:r>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12</a:t>
            </a:fld>
            <a:endParaRPr lang="en-US"/>
          </a:p>
        </p:txBody>
      </p:sp>
    </p:spTree>
    <p:extLst>
      <p:ext uri="{BB962C8B-B14F-4D97-AF65-F5344CB8AC3E}">
        <p14:creationId xmlns:p14="http://schemas.microsoft.com/office/powerpoint/2010/main" val="2800053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the end of the night, the last shift is responsible for putting certain items in the refrigerator, namely the uncooked hotdogs and dessert items. </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13</a:t>
            </a:fld>
            <a:endParaRPr lang="en-US"/>
          </a:p>
        </p:txBody>
      </p:sp>
    </p:spTree>
    <p:extLst>
      <p:ext uri="{BB962C8B-B14F-4D97-AF65-F5344CB8AC3E}">
        <p14:creationId xmlns:p14="http://schemas.microsoft.com/office/powerpoint/2010/main" val="3168377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section, we will cover how to make the food we serve and use the equipment. At the end are two videos to help you see it in action.</a:t>
            </a:r>
          </a:p>
          <a:p>
            <a:r>
              <a:rPr lang="en-US" sz="1200" kern="1200" dirty="0">
                <a:solidFill>
                  <a:schemeClr val="tx1"/>
                </a:solidFill>
                <a:effectLst/>
                <a:latin typeface="+mn-lt"/>
                <a:ea typeface="+mn-ea"/>
                <a:cs typeface="+mn-cs"/>
              </a:rPr>
              <a:t>The food booth manual will have the information included as well.</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14</a:t>
            </a:fld>
            <a:endParaRPr lang="en-US"/>
          </a:p>
        </p:txBody>
      </p:sp>
    </p:spTree>
    <p:extLst>
      <p:ext uri="{BB962C8B-B14F-4D97-AF65-F5344CB8AC3E}">
        <p14:creationId xmlns:p14="http://schemas.microsoft.com/office/powerpoint/2010/main" val="98290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Food thermometers are very important and should be used during your shift. Two thermometers are calibrated and put in each food booth; one for each crockpot. When using it to check the hotdogs, simply clean and sanitize it prior to use. Certain things such as dropping the thermometer and just normal use can cause it to provide wrong readings. If you think this is happening, call the Agent or volunteer in charge to get it replaced. </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15</a:t>
            </a:fld>
            <a:endParaRPr lang="en-US"/>
          </a:p>
        </p:txBody>
      </p:sp>
    </p:spTree>
    <p:extLst>
      <p:ext uri="{BB962C8B-B14F-4D97-AF65-F5344CB8AC3E}">
        <p14:creationId xmlns:p14="http://schemas.microsoft.com/office/powerpoint/2010/main" val="3422772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Cleaning equipment should be done throughout your shift, not just at the end of the night. </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16</a:t>
            </a:fld>
            <a:endParaRPr lang="en-US"/>
          </a:p>
        </p:txBody>
      </p:sp>
    </p:spTree>
    <p:extLst>
      <p:ext uri="{BB962C8B-B14F-4D97-AF65-F5344CB8AC3E}">
        <p14:creationId xmlns:p14="http://schemas.microsoft.com/office/powerpoint/2010/main" val="3721059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Make sure you have a bucket of sanitizing solution on hand. All utensils and equipment should be washed with hot water and dish detergent and then sanitized.</a:t>
            </a:r>
          </a:p>
          <a:p>
            <a:r>
              <a:rPr lang="en-US" sz="1200" kern="1200" dirty="0">
                <a:solidFill>
                  <a:schemeClr val="tx1"/>
                </a:solidFill>
                <a:effectLst/>
                <a:latin typeface="+mn-lt"/>
                <a:ea typeface="+mn-ea"/>
                <a:cs typeface="+mn-cs"/>
              </a:rPr>
              <a:t>Rags used for cleaning should be kept in the bucket at all times – do not hang them anywhere.</a:t>
            </a:r>
          </a:p>
          <a:p>
            <a:r>
              <a:rPr lang="en-US" sz="1200" kern="1200" dirty="0">
                <a:solidFill>
                  <a:schemeClr val="tx1"/>
                </a:solidFill>
                <a:effectLst/>
                <a:latin typeface="+mn-lt"/>
                <a:ea typeface="+mn-ea"/>
                <a:cs typeface="+mn-cs"/>
              </a:rPr>
              <a:t>Once utensils are clean, dip them into the bucket and place on drying rack. After cleaning the equipment, wipe down with a rag that has been soaking in sanitizing solution and let it air dry.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Use sanitizing wipes for surfaces only.</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17</a:t>
            </a:fld>
            <a:endParaRPr lang="en-US"/>
          </a:p>
        </p:txBody>
      </p:sp>
    </p:spTree>
    <p:extLst>
      <p:ext uri="{BB962C8B-B14F-4D97-AF65-F5344CB8AC3E}">
        <p14:creationId xmlns:p14="http://schemas.microsoft.com/office/powerpoint/2010/main" val="6388735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easiest way to wash and sanitize the hotdog machine is to let it run while cleaning it. This ensures that the entire roller is clean, not just a portion of it.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crockpot liners will stick to the inside of the crockpot, causing food to burn and stick to the inside, so make sure to wash and sanitize them at the end of the night.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Open the cheese machine and clean any dried cheese that may be on the gears or plastic cover.</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18</a:t>
            </a:fld>
            <a:endParaRPr lang="en-US"/>
          </a:p>
        </p:txBody>
      </p:sp>
    </p:spTree>
    <p:extLst>
      <p:ext uri="{BB962C8B-B14F-4D97-AF65-F5344CB8AC3E}">
        <p14:creationId xmlns:p14="http://schemas.microsoft.com/office/powerpoint/2010/main" val="2450580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crockpot liners can be used to seal the BBQ and chili that are left in the crockpot. Uncooked hotdogs can be sealed in their original wrapper or in a plastic storage bag if they fit. Cooked hotdogs can be wrapped in foil or placed in storage bag. All cooked items are returned to the office.</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19</a:t>
            </a:fld>
            <a:endParaRPr lang="en-US"/>
          </a:p>
        </p:txBody>
      </p:sp>
    </p:spTree>
    <p:extLst>
      <p:ext uri="{BB962C8B-B14F-4D97-AF65-F5344CB8AC3E}">
        <p14:creationId xmlns:p14="http://schemas.microsoft.com/office/powerpoint/2010/main" val="2168415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cooler is used in KVLS to hold cold drinks. Over time, as the ice melts, condensation builds up on the outside of the tub and water drips onto the floor. To help prevent this, do not overload the tub with ice. At the end of the evening, drain the water outside if there is too much, and/or fill with ice.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All drinks need to remain in the cooler and kept cold. Don’t overfill it with ice.</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20</a:t>
            </a:fld>
            <a:endParaRPr lang="en-US"/>
          </a:p>
        </p:txBody>
      </p:sp>
    </p:spTree>
    <p:extLst>
      <p:ext uri="{BB962C8B-B14F-4D97-AF65-F5344CB8AC3E}">
        <p14:creationId xmlns:p14="http://schemas.microsoft.com/office/powerpoint/2010/main" val="1250405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During the training, we will cover these topics. There are opportunities throughout to watch the videos that help you see the principles “in action”. You can choose to watch the videos along with the PPT, or watch them all separately.</a:t>
            </a:r>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a:t>
            </a:fld>
            <a:endParaRPr lang="en-US"/>
          </a:p>
        </p:txBody>
      </p:sp>
    </p:spTree>
    <p:extLst>
      <p:ext uri="{BB962C8B-B14F-4D97-AF65-F5344CB8AC3E}">
        <p14:creationId xmlns:p14="http://schemas.microsoft.com/office/powerpoint/2010/main" val="3408399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Clubs must meet the Agent 15 minutes prior to their shift to pick up their envelope. The envelope will contain the start-up change for your shift. Keep the listed procedures in mind when working your shift. Keep in mind that we can only make change for paying customers, and no bills larger than $20 are accepted. </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21</a:t>
            </a:fld>
            <a:endParaRPr lang="en-US"/>
          </a:p>
        </p:txBody>
      </p:sp>
    </p:spTree>
    <p:extLst>
      <p:ext uri="{BB962C8B-B14F-4D97-AF65-F5344CB8AC3E}">
        <p14:creationId xmlns:p14="http://schemas.microsoft.com/office/powerpoint/2010/main" val="3831029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safety reasons, roles are divided by 4-H age divisions. Please adhere to these.</a:t>
            </a:r>
          </a:p>
          <a:p>
            <a:r>
              <a:rPr lang="en-US" sz="1200" kern="1200" dirty="0">
                <a:solidFill>
                  <a:schemeClr val="tx1"/>
                </a:solidFill>
                <a:effectLst/>
                <a:latin typeface="+mn-lt"/>
                <a:ea typeface="+mn-ea"/>
                <a:cs typeface="+mn-cs"/>
              </a:rPr>
              <a:t>Any youth on the age dividing line can be promoted at the discretion of the leader and/or crew chief in charge. This promotion should be based on maturity of the youth and their ability to handle more responsibility.</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22</a:t>
            </a:fld>
            <a:endParaRPr lang="en-US"/>
          </a:p>
        </p:txBody>
      </p:sp>
    </p:spTree>
    <p:extLst>
      <p:ext uri="{BB962C8B-B14F-4D97-AF65-F5344CB8AC3E}">
        <p14:creationId xmlns:p14="http://schemas.microsoft.com/office/powerpoint/2010/main" val="3738801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outfits must be 4-H appropriate. Jeans, shorts, and shirts must be clean and have no holes or tears.</a:t>
            </a:r>
          </a:p>
          <a:p>
            <a:r>
              <a:rPr lang="en-US" sz="1200" kern="1200" dirty="0">
                <a:solidFill>
                  <a:schemeClr val="tx1"/>
                </a:solidFill>
                <a:effectLst/>
                <a:latin typeface="+mn-lt"/>
                <a:ea typeface="+mn-ea"/>
                <a:cs typeface="+mn-cs"/>
              </a:rPr>
              <a:t>Long hair needs to be restrained.</a:t>
            </a:r>
          </a:p>
          <a:p>
            <a:r>
              <a:rPr lang="en-US" sz="1200" kern="1200" dirty="0">
                <a:solidFill>
                  <a:schemeClr val="tx1"/>
                </a:solidFill>
                <a:effectLst/>
                <a:latin typeface="+mn-lt"/>
                <a:ea typeface="+mn-ea"/>
                <a:cs typeface="+mn-cs"/>
              </a:rPr>
              <a:t>Sandals, flip flops, or any open-toes shoes are not allowed. Please wear close-toed shoes inside the food booth to minimize risk of injury from slips, spills, etc. that can occur.</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23</a:t>
            </a:fld>
            <a:endParaRPr lang="en-US"/>
          </a:p>
        </p:txBody>
      </p:sp>
    </p:spTree>
    <p:extLst>
      <p:ext uri="{BB962C8B-B14F-4D97-AF65-F5344CB8AC3E}">
        <p14:creationId xmlns:p14="http://schemas.microsoft.com/office/powerpoint/2010/main" val="13448751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forms in the envelope are to be completed and returned with the shift’s money, which is also included in the envelope.</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24</a:t>
            </a:fld>
            <a:endParaRPr lang="en-US"/>
          </a:p>
        </p:txBody>
      </p:sp>
    </p:spTree>
    <p:extLst>
      <p:ext uri="{BB962C8B-B14F-4D97-AF65-F5344CB8AC3E}">
        <p14:creationId xmlns:p14="http://schemas.microsoft.com/office/powerpoint/2010/main" val="593899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the duties for the clubs who are finishing their shift and turning it over to another club. A second person is required in order to verify the money and sign the document</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25</a:t>
            </a:fld>
            <a:endParaRPr lang="en-US"/>
          </a:p>
        </p:txBody>
      </p:sp>
    </p:spTree>
    <p:extLst>
      <p:ext uri="{BB962C8B-B14F-4D97-AF65-F5344CB8AC3E}">
        <p14:creationId xmlns:p14="http://schemas.microsoft.com/office/powerpoint/2010/main" val="2277285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the duties for the clubs who are finished for the evening and closing up for the night. A second person is required in order to verify the money and sign the document</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26</a:t>
            </a:fld>
            <a:endParaRPr lang="en-US"/>
          </a:p>
        </p:txBody>
      </p:sp>
    </p:spTree>
    <p:extLst>
      <p:ext uri="{BB962C8B-B14F-4D97-AF65-F5344CB8AC3E}">
        <p14:creationId xmlns:p14="http://schemas.microsoft.com/office/powerpoint/2010/main" val="33313773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Fair-goers purchase from our food booths because they are familiar with 4-H and know the money goes toward a great program. Being courteous and responsive to the customer ensures that they will come back and recommend our food to others.</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27</a:t>
            </a:fld>
            <a:endParaRPr lang="en-US"/>
          </a:p>
        </p:txBody>
      </p:sp>
    </p:spTree>
    <p:extLst>
      <p:ext uri="{BB962C8B-B14F-4D97-AF65-F5344CB8AC3E}">
        <p14:creationId xmlns:p14="http://schemas.microsoft.com/office/powerpoint/2010/main" val="2065890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Most emergencies are minor, but things can still happen! Each food booth manual will contain several copies of the Accident and Incident Report </a:t>
            </a:r>
          </a:p>
          <a:p>
            <a:r>
              <a:rPr lang="en-US" sz="1200" kern="1200" dirty="0">
                <a:solidFill>
                  <a:schemeClr val="tx1"/>
                </a:solidFill>
                <a:effectLst/>
                <a:latin typeface="+mn-lt"/>
                <a:ea typeface="+mn-ea"/>
                <a:cs typeface="+mn-cs"/>
              </a:rPr>
              <a:t>Forms, along with contact information for the Agent, KVLS staff, and security officer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an emergency occurs, stay calm and call the appropriate person. Those who were involved in the incident must be present in order to complete the paperwork. The Agent or adult volunteer in charge will only ASSIST in completing the necessary reports.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28</a:t>
            </a:fld>
            <a:endParaRPr lang="en-US"/>
          </a:p>
        </p:txBody>
      </p:sp>
    </p:spTree>
    <p:extLst>
      <p:ext uri="{BB962C8B-B14F-4D97-AF65-F5344CB8AC3E}">
        <p14:creationId xmlns:p14="http://schemas.microsoft.com/office/powerpoint/2010/main" val="1921719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29</a:t>
            </a:fld>
            <a:endParaRPr lang="en-US"/>
          </a:p>
        </p:txBody>
      </p:sp>
    </p:spTree>
    <p:extLst>
      <p:ext uri="{BB962C8B-B14F-4D97-AF65-F5344CB8AC3E}">
        <p14:creationId xmlns:p14="http://schemas.microsoft.com/office/powerpoint/2010/main" val="2988084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the largest fundraiser for the Osceola County 4-H program, every active 4-H club is responsible for taking a shift during the event. Smaller clubs have the option of covering fewer booths, or partnering with another club to cover all 2 booths.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baseline="0" dirty="0"/>
          </a:p>
        </p:txBody>
      </p:sp>
      <p:sp>
        <p:nvSpPr>
          <p:cNvPr id="4" name="Slide Number Placeholder 3"/>
          <p:cNvSpPr>
            <a:spLocks noGrp="1"/>
          </p:cNvSpPr>
          <p:nvPr>
            <p:ph type="sldNum" sz="quarter" idx="10"/>
          </p:nvPr>
        </p:nvSpPr>
        <p:spPr/>
        <p:txBody>
          <a:bodyPr/>
          <a:lstStyle/>
          <a:p>
            <a:fld id="{65AD7FEA-04C0-4862-8D6B-3FAA161CC198}" type="slidenum">
              <a:rPr lang="en-US" smtClean="0"/>
              <a:t>3</a:t>
            </a:fld>
            <a:endParaRPr lang="en-US"/>
          </a:p>
        </p:txBody>
      </p:sp>
    </p:spTree>
    <p:extLst>
      <p:ext uri="{BB962C8B-B14F-4D97-AF65-F5344CB8AC3E}">
        <p14:creationId xmlns:p14="http://schemas.microsoft.com/office/powerpoint/2010/main" val="411379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Each food booth has a walkie talkie, which must be returned at the end of each evening. Do not leave them in the food booth.</a:t>
            </a:r>
          </a:p>
          <a:p>
            <a:endParaRPr lang="en-US" baseline="0" dirty="0"/>
          </a:p>
        </p:txBody>
      </p:sp>
      <p:sp>
        <p:nvSpPr>
          <p:cNvPr id="4" name="Slide Number Placeholder 3"/>
          <p:cNvSpPr>
            <a:spLocks noGrp="1"/>
          </p:cNvSpPr>
          <p:nvPr>
            <p:ph type="sldNum" sz="quarter" idx="10"/>
          </p:nvPr>
        </p:nvSpPr>
        <p:spPr/>
        <p:txBody>
          <a:bodyPr/>
          <a:lstStyle/>
          <a:p>
            <a:fld id="{65AD7FEA-04C0-4862-8D6B-3FAA161CC198}" type="slidenum">
              <a:rPr lang="en-US" smtClean="0"/>
              <a:t>4</a:t>
            </a:fld>
            <a:endParaRPr lang="en-US"/>
          </a:p>
        </p:txBody>
      </p:sp>
    </p:spTree>
    <p:extLst>
      <p:ext uri="{BB962C8B-B14F-4D97-AF65-F5344CB8AC3E}">
        <p14:creationId xmlns:p14="http://schemas.microsoft.com/office/powerpoint/2010/main" val="1103270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feed a lot of people! Learning and applying proper food handling principles helps ensure that the products we sell are safe to eat. The Osceola County 4-H program strives to make sure that every fair-goer enjoys the experience and their food. To date, we have not had any food illness reports, and we want to keep it that way!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These four food safety principles ensure that food, from preparation to serving the customer, is safe. If all steps are followed correctly, the risk of bacteria growth on food or of someone becoming sick is greatly reduced.</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5</a:t>
            </a:fld>
            <a:endParaRPr lang="en-US"/>
          </a:p>
        </p:txBody>
      </p:sp>
    </p:spTree>
    <p:extLst>
      <p:ext uri="{BB962C8B-B14F-4D97-AF65-F5344CB8AC3E}">
        <p14:creationId xmlns:p14="http://schemas.microsoft.com/office/powerpoint/2010/main" val="3259798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Cleaning involves personal hygiene as well as making sure the equipment, utensils, and space you’re using are clean. As you work in the food booth during your shift, spot clean as needed to prevent bugs from entering the booth and wipe the counters with sanitizing wipes before the start of your shift, especially in KVLS – the wind blows dirt into the booth which can get onto food.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DO NOT use sanitizing wipes to clean the thermometers. They are not meant for objects that come in direct contact with food.</a:t>
            </a:r>
            <a:endParaRPr lang="en-US" baseline="0" dirty="0"/>
          </a:p>
        </p:txBody>
      </p:sp>
      <p:sp>
        <p:nvSpPr>
          <p:cNvPr id="4" name="Slide Number Placeholder 3"/>
          <p:cNvSpPr>
            <a:spLocks noGrp="1"/>
          </p:cNvSpPr>
          <p:nvPr>
            <p:ph type="sldNum" sz="quarter" idx="10"/>
          </p:nvPr>
        </p:nvSpPr>
        <p:spPr/>
        <p:txBody>
          <a:bodyPr/>
          <a:lstStyle/>
          <a:p>
            <a:fld id="{65AD7FEA-04C0-4862-8D6B-3FAA161CC198}" type="slidenum">
              <a:rPr lang="en-US" smtClean="0"/>
              <a:t>6</a:t>
            </a:fld>
            <a:endParaRPr lang="en-US"/>
          </a:p>
        </p:txBody>
      </p:sp>
    </p:spTree>
    <p:extLst>
      <p:ext uri="{BB962C8B-B14F-4D97-AF65-F5344CB8AC3E}">
        <p14:creationId xmlns:p14="http://schemas.microsoft.com/office/powerpoint/2010/main" val="1956283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Hand washing prevents up to 99% of illnesses whether it’s the cold, flu, or even food borne illnesses. Hands must be washed and new gloves put on after each listed event. Please watch the handwashing video for the proper steps. Also, a sign with the steps will be posted near the sink in each booth.</a:t>
            </a:r>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7</a:t>
            </a:fld>
            <a:endParaRPr lang="en-US"/>
          </a:p>
        </p:txBody>
      </p:sp>
    </p:spTree>
    <p:extLst>
      <p:ext uri="{BB962C8B-B14F-4D97-AF65-F5344CB8AC3E}">
        <p14:creationId xmlns:p14="http://schemas.microsoft.com/office/powerpoint/2010/main" val="2541758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Those who are not directly handling food do not need to wear gloves (ex: handling drinks and pre-packaged food). Wash hands and replace gloves if they become dirty, torn, or if you are going to work another task.</a:t>
            </a:r>
          </a:p>
          <a:p>
            <a:r>
              <a:rPr lang="en-US" sz="1200" kern="1200" dirty="0">
                <a:solidFill>
                  <a:schemeClr val="tx1"/>
                </a:solidFill>
                <a:effectLst/>
                <a:latin typeface="+mn-lt"/>
                <a:ea typeface="+mn-ea"/>
                <a:cs typeface="+mn-cs"/>
              </a:rPr>
              <a:t>Proper personal hygiene includes keeping hair out of your face. Hair can fall into food, so make sure to wear a hair restraint such as a scrunchie or hat. They must be in good condition and clean.</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8</a:t>
            </a:fld>
            <a:endParaRPr lang="en-US"/>
          </a:p>
        </p:txBody>
      </p:sp>
    </p:spTree>
    <p:extLst>
      <p:ext uri="{BB962C8B-B14F-4D97-AF65-F5344CB8AC3E}">
        <p14:creationId xmlns:p14="http://schemas.microsoft.com/office/powerpoint/2010/main" val="1109697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Sanitizing solution is used in addition to cleaning equipment, utensils, and work space. The bleach kills bacteria that hot water and soap do not. Make sure to make a new solution at the beginning of every shift, or when the solution you’re using becomes dirty or cloudy.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safe to dump sanitizing solution in the sink, but NEVER pour straight bleach down any drain or outside. Also, do not attempt to smell the solution – it can irritate the nostrils and throat and can cause lung damage.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For those working the last shift of the day, dump out the solution after cleaning the booth.</a:t>
            </a:r>
          </a:p>
          <a:p>
            <a:endParaRPr lang="en-US" dirty="0"/>
          </a:p>
        </p:txBody>
      </p:sp>
      <p:sp>
        <p:nvSpPr>
          <p:cNvPr id="4" name="Slide Number Placeholder 3"/>
          <p:cNvSpPr>
            <a:spLocks noGrp="1"/>
          </p:cNvSpPr>
          <p:nvPr>
            <p:ph type="sldNum" sz="quarter" idx="10"/>
          </p:nvPr>
        </p:nvSpPr>
        <p:spPr/>
        <p:txBody>
          <a:bodyPr/>
          <a:lstStyle/>
          <a:p>
            <a:fld id="{65AD7FEA-04C0-4862-8D6B-3FAA161CC198}" type="slidenum">
              <a:rPr lang="en-US" smtClean="0"/>
              <a:t>9</a:t>
            </a:fld>
            <a:endParaRPr lang="en-US"/>
          </a:p>
        </p:txBody>
      </p:sp>
    </p:spTree>
    <p:extLst>
      <p:ext uri="{BB962C8B-B14F-4D97-AF65-F5344CB8AC3E}">
        <p14:creationId xmlns:p14="http://schemas.microsoft.com/office/powerpoint/2010/main" val="3781561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2572E21-80D3-4D26-A0F8-8C822198E594}" type="datetimeFigureOut">
              <a:rPr lang="en-US" smtClean="0"/>
              <a:t>1/3/2024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EB3EDD7-207D-4B37-88C8-D8DC6E6D94A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572E21-80D3-4D26-A0F8-8C822198E59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572E21-80D3-4D26-A0F8-8C822198E59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572E21-80D3-4D26-A0F8-8C822198E59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72E21-80D3-4D26-A0F8-8C822198E594}"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22572E21-80D3-4D26-A0F8-8C822198E594}"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3EDD7-207D-4B37-88C8-D8DC6E6D94A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572E21-80D3-4D26-A0F8-8C822198E594}" type="datetimeFigureOut">
              <a:rPr lang="en-US" smtClean="0"/>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572E21-80D3-4D26-A0F8-8C822198E594}" type="datetimeFigureOut">
              <a:rPr lang="en-US" smtClean="0"/>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72E21-80D3-4D26-A0F8-8C822198E594}" type="datetimeFigureOut">
              <a:rPr lang="en-US" smtClean="0"/>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2572E21-80D3-4D26-A0F8-8C822198E594}" type="datetimeFigureOut">
              <a:rPr lang="en-US" smtClean="0"/>
              <a:t>1/3/2024</a:t>
            </a:fld>
            <a:endParaRPr lang="en-US"/>
          </a:p>
        </p:txBody>
      </p:sp>
      <p:sp>
        <p:nvSpPr>
          <p:cNvPr id="7" name="Slide Number Placeholder 6"/>
          <p:cNvSpPr>
            <a:spLocks noGrp="1"/>
          </p:cNvSpPr>
          <p:nvPr>
            <p:ph type="sldNum" sz="quarter" idx="12"/>
          </p:nvPr>
        </p:nvSpPr>
        <p:spPr/>
        <p:txBody>
          <a:bodyPr/>
          <a:lstStyle/>
          <a:p>
            <a:fld id="{3EB3EDD7-207D-4B37-88C8-D8DC6E6D94A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2572E21-80D3-4D26-A0F8-8C822198E594}" type="datetimeFigureOut">
              <a:rPr lang="en-US" smtClean="0"/>
              <a:t>1/3/2024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EB3EDD7-207D-4B37-88C8-D8DC6E6D94A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2572E21-80D3-4D26-A0F8-8C822198E594}" type="datetimeFigureOut">
              <a:rPr lang="en-US" smtClean="0"/>
              <a:t>1/3/2024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EB3EDD7-207D-4B37-88C8-D8DC6E6D94A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youtu.be/6Vl1F5aptKU?si=u19rn3hYQIrG5eW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506" y="2362200"/>
            <a:ext cx="7772400" cy="1981200"/>
          </a:xfrm>
        </p:spPr>
        <p:txBody>
          <a:bodyPr>
            <a:normAutofit/>
          </a:bodyPr>
          <a:lstStyle/>
          <a:p>
            <a:pPr algn="ctr"/>
            <a:r>
              <a:rPr lang="en-US" sz="4000" dirty="0">
                <a:solidFill>
                  <a:schemeClr val="tx1"/>
                </a:solidFill>
              </a:rPr>
              <a:t>4-H Food Booth </a:t>
            </a:r>
            <a:br>
              <a:rPr lang="en-US" sz="4000" dirty="0">
                <a:solidFill>
                  <a:schemeClr val="tx1"/>
                </a:solidFill>
              </a:rPr>
            </a:br>
            <a:r>
              <a:rPr lang="en-US" sz="4000" dirty="0">
                <a:solidFill>
                  <a:schemeClr val="tx1"/>
                </a:solidFill>
              </a:rPr>
              <a:t>Food Safety Training </a:t>
            </a:r>
            <a:br>
              <a:rPr lang="en-US" sz="4000" dirty="0">
                <a:solidFill>
                  <a:schemeClr val="tx1"/>
                </a:solidFill>
              </a:rPr>
            </a:br>
            <a:r>
              <a:rPr lang="en-US" sz="4000" dirty="0">
                <a:solidFill>
                  <a:schemeClr val="tx1"/>
                </a:solidFill>
              </a:rPr>
              <a:t>Youth, Adults, and Volunteers </a:t>
            </a:r>
          </a:p>
        </p:txBody>
      </p:sp>
      <p:sp>
        <p:nvSpPr>
          <p:cNvPr id="3" name="Subtitle 2"/>
          <p:cNvSpPr>
            <a:spLocks noGrp="1"/>
          </p:cNvSpPr>
          <p:nvPr>
            <p:ph type="subTitle" idx="1"/>
          </p:nvPr>
        </p:nvSpPr>
        <p:spPr>
          <a:xfrm>
            <a:off x="1371600" y="4419600"/>
            <a:ext cx="6400800" cy="1752600"/>
          </a:xfrm>
        </p:spPr>
        <p:txBody>
          <a:bodyPr>
            <a:normAutofit/>
          </a:bodyPr>
          <a:lstStyle/>
          <a:p>
            <a:endParaRPr lang="en-US" b="1" dirty="0"/>
          </a:p>
          <a:p>
            <a:pPr algn="ctr"/>
            <a:r>
              <a:rPr lang="en-US" sz="2000" b="1" dirty="0"/>
              <a:t>Gabriela Murza – Extension Faculty – FCS</a:t>
            </a:r>
          </a:p>
          <a:p>
            <a:pPr algn="ctr"/>
            <a:r>
              <a:rPr lang="en-US" sz="2000" b="1" dirty="0"/>
              <a:t>University of Florida/IFAS Extension -</a:t>
            </a:r>
          </a:p>
          <a:p>
            <a:pPr algn="ctr"/>
            <a:r>
              <a:rPr lang="en-US" sz="2000" b="1" dirty="0"/>
              <a:t>Osceola County</a:t>
            </a:r>
          </a:p>
        </p:txBody>
      </p:sp>
      <p:pic>
        <p:nvPicPr>
          <p:cNvPr id="1026"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52400"/>
            <a:ext cx="2005013" cy="19274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1" descr="Description: Description: http://m1e.net/c?158252275-K.ekeMYqKnlgc%4044968149-mtagfMEgCia2%2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96000"/>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827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877336"/>
          </a:xfrm>
        </p:spPr>
        <p:txBody>
          <a:bodyPr/>
          <a:lstStyle/>
          <a:p>
            <a:r>
              <a:rPr lang="en-US" dirty="0"/>
              <a:t>Video – Hand washing</a:t>
            </a:r>
          </a:p>
        </p:txBody>
      </p:sp>
      <p:sp>
        <p:nvSpPr>
          <p:cNvPr id="3" name="Content Placeholder 2"/>
          <p:cNvSpPr>
            <a:spLocks noGrp="1"/>
          </p:cNvSpPr>
          <p:nvPr>
            <p:ph idx="1"/>
          </p:nvPr>
        </p:nvSpPr>
        <p:spPr/>
        <p:txBody>
          <a:bodyPr/>
          <a:lstStyle/>
          <a:p>
            <a:r>
              <a:rPr lang="en-US" dirty="0">
                <a:hlinkClick r:id="rId2"/>
              </a:rPr>
              <a:t>https://youtu.be/6Vl1F5aptKU?si=u19rn3hYQIrG5eWb</a:t>
            </a:r>
            <a:endParaRPr lang="en-US" dirty="0"/>
          </a:p>
          <a:p>
            <a:endParaRPr lang="en-US" dirty="0"/>
          </a:p>
        </p:txBody>
      </p:sp>
    </p:spTree>
    <p:extLst>
      <p:ext uri="{BB962C8B-B14F-4D97-AF65-F5344CB8AC3E}">
        <p14:creationId xmlns:p14="http://schemas.microsoft.com/office/powerpoint/2010/main" val="2627157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a:t>Separate</a:t>
            </a:r>
          </a:p>
        </p:txBody>
      </p:sp>
      <p:sp>
        <p:nvSpPr>
          <p:cNvPr id="3" name="Content Placeholder 2"/>
          <p:cNvSpPr>
            <a:spLocks noGrp="1"/>
          </p:cNvSpPr>
          <p:nvPr>
            <p:ph idx="1"/>
          </p:nvPr>
        </p:nvSpPr>
        <p:spPr/>
        <p:txBody>
          <a:bodyPr/>
          <a:lstStyle/>
          <a:p>
            <a:r>
              <a:rPr lang="en-US" dirty="0"/>
              <a:t>Using designated utensils helps prevent cross-contamination</a:t>
            </a:r>
          </a:p>
          <a:p>
            <a:r>
              <a:rPr lang="en-US" dirty="0"/>
              <a:t>Utensils designated for use with each food</a:t>
            </a:r>
          </a:p>
          <a:p>
            <a:pPr lvl="1"/>
            <a:r>
              <a:rPr lang="en-US" dirty="0"/>
              <a:t>Covered in next section</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106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a:t>Cook</a:t>
            </a:r>
          </a:p>
        </p:txBody>
      </p:sp>
      <p:sp>
        <p:nvSpPr>
          <p:cNvPr id="3" name="Content Placeholder 2"/>
          <p:cNvSpPr>
            <a:spLocks noGrp="1"/>
          </p:cNvSpPr>
          <p:nvPr>
            <p:ph idx="1"/>
          </p:nvPr>
        </p:nvSpPr>
        <p:spPr>
          <a:xfrm>
            <a:off x="457200" y="1676400"/>
            <a:ext cx="8229600" cy="4754563"/>
          </a:xfrm>
        </p:spPr>
        <p:txBody>
          <a:bodyPr>
            <a:normAutofit/>
          </a:bodyPr>
          <a:lstStyle/>
          <a:p>
            <a:r>
              <a:rPr lang="en-US" dirty="0"/>
              <a:t>Hot food is prepared by Agent and delivered to booths upon request</a:t>
            </a:r>
          </a:p>
          <a:p>
            <a:pPr lvl="1"/>
            <a:r>
              <a:rPr lang="en-US" dirty="0"/>
              <a:t>BBQ and Chili</a:t>
            </a:r>
          </a:p>
          <a:p>
            <a:pPr lvl="1"/>
            <a:r>
              <a:rPr lang="en-US" dirty="0"/>
              <a:t>Hotdogs prepared in booth</a:t>
            </a:r>
          </a:p>
          <a:p>
            <a:pPr marL="342900" lvl="1" indent="-342900">
              <a:buFont typeface="Arial" pitchFamily="34" charset="0"/>
              <a:buChar char="•"/>
            </a:pPr>
            <a:r>
              <a:rPr lang="en-US" dirty="0"/>
              <a:t>Cooked food not sold after 4 hours is replaced by a fresh batch</a:t>
            </a:r>
          </a:p>
          <a:p>
            <a:r>
              <a:rPr lang="en-US" dirty="0"/>
              <a:t>Food thermometers MUST be used</a:t>
            </a:r>
          </a:p>
          <a:p>
            <a:pPr lvl="1"/>
            <a:r>
              <a:rPr lang="en-US" dirty="0"/>
              <a:t>Proper internal cooking temperatures are met and maintained throughout shift</a:t>
            </a:r>
          </a:p>
          <a:p>
            <a:pPr lvl="1"/>
            <a:r>
              <a:rPr lang="en-US" dirty="0"/>
              <a:t>Food not held at proper temperature for long periods of time can develop bacteria</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932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a:t>Chill</a:t>
            </a:r>
          </a:p>
        </p:txBody>
      </p:sp>
      <p:sp>
        <p:nvSpPr>
          <p:cNvPr id="3" name="Content Placeholder 2"/>
          <p:cNvSpPr>
            <a:spLocks noGrp="1"/>
          </p:cNvSpPr>
          <p:nvPr>
            <p:ph idx="1"/>
          </p:nvPr>
        </p:nvSpPr>
        <p:spPr/>
        <p:txBody>
          <a:bodyPr/>
          <a:lstStyle/>
          <a:p>
            <a:r>
              <a:rPr lang="en-US" dirty="0"/>
              <a:t>Properly storing food in the refrigerator prevents spoilage and bacteria growth</a:t>
            </a:r>
          </a:p>
          <a:p>
            <a:pPr marL="0" indent="0">
              <a:buNone/>
            </a:pPr>
            <a:endParaRPr lang="en-US" dirty="0"/>
          </a:p>
          <a:p>
            <a:r>
              <a:rPr lang="en-US" dirty="0"/>
              <a:t>Storing will be covered in a separate section</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70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How to Make Food </a:t>
            </a:r>
            <a:br>
              <a:rPr lang="en-US" sz="4000" dirty="0"/>
            </a:br>
            <a:r>
              <a:rPr lang="en-US" sz="4000" dirty="0"/>
              <a:t>and Use Equipment</a:t>
            </a:r>
          </a:p>
        </p:txBody>
      </p:sp>
      <p:sp>
        <p:nvSpPr>
          <p:cNvPr id="3" name="Content Placeholder 2"/>
          <p:cNvSpPr>
            <a:spLocks noGrp="1"/>
          </p:cNvSpPr>
          <p:nvPr>
            <p:ph idx="1"/>
          </p:nvPr>
        </p:nvSpPr>
        <p:spPr>
          <a:xfrm>
            <a:off x="457200" y="2362200"/>
            <a:ext cx="8229600" cy="3992563"/>
          </a:xfrm>
        </p:spPr>
        <p:txBody>
          <a:bodyPr>
            <a:normAutofit/>
          </a:bodyPr>
          <a:lstStyle/>
          <a:p>
            <a:r>
              <a:rPr lang="en-US" dirty="0"/>
              <a:t>Hot beverages </a:t>
            </a:r>
          </a:p>
          <a:p>
            <a:r>
              <a:rPr lang="en-US" dirty="0"/>
              <a:t>BBQ Sandwich </a:t>
            </a:r>
          </a:p>
          <a:p>
            <a:r>
              <a:rPr lang="en-US" dirty="0"/>
              <a:t>Chili </a:t>
            </a:r>
          </a:p>
          <a:p>
            <a:r>
              <a:rPr lang="en-US" dirty="0"/>
              <a:t>Hotdog  </a:t>
            </a:r>
          </a:p>
          <a:p>
            <a:r>
              <a:rPr lang="en-US" dirty="0"/>
              <a:t>Walking Taco  </a:t>
            </a:r>
          </a:p>
          <a:p>
            <a:r>
              <a:rPr lang="en-US" dirty="0"/>
              <a:t>Strawberry Shortcake </a:t>
            </a:r>
          </a:p>
          <a:p>
            <a:pPr marL="0" indent="0">
              <a:buNone/>
            </a:pPr>
            <a:endParaRPr lang="en-US" dirty="0"/>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56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31494"/>
            <a:ext cx="8229600" cy="762000"/>
          </a:xfrm>
        </p:spPr>
        <p:txBody>
          <a:bodyPr/>
          <a:lstStyle/>
          <a:p>
            <a:r>
              <a:rPr lang="en-US" dirty="0"/>
              <a:t>Food Thermometers</a:t>
            </a:r>
          </a:p>
        </p:txBody>
      </p:sp>
      <p:sp>
        <p:nvSpPr>
          <p:cNvPr id="3" name="Content Placeholder 2"/>
          <p:cNvSpPr>
            <a:spLocks noGrp="1"/>
          </p:cNvSpPr>
          <p:nvPr>
            <p:ph idx="1"/>
          </p:nvPr>
        </p:nvSpPr>
        <p:spPr>
          <a:xfrm>
            <a:off x="457200" y="1524000"/>
            <a:ext cx="8229600" cy="4876800"/>
          </a:xfrm>
        </p:spPr>
        <p:txBody>
          <a:bodyPr>
            <a:normAutofit lnSpcReduction="10000"/>
          </a:bodyPr>
          <a:lstStyle/>
          <a:p>
            <a:r>
              <a:rPr lang="en-US" dirty="0"/>
              <a:t>Ensures food is cooked to proper internal cooking temperature and maintains temp throughout shift</a:t>
            </a:r>
          </a:p>
          <a:p>
            <a:r>
              <a:rPr lang="en-US" dirty="0"/>
              <a:t>Must be used throughout shift to keep track of food temp</a:t>
            </a:r>
          </a:p>
          <a:p>
            <a:r>
              <a:rPr lang="en-US" dirty="0"/>
              <a:t>Two are provided in each booth – one for each crockpot</a:t>
            </a:r>
          </a:p>
          <a:p>
            <a:r>
              <a:rPr lang="en-US" dirty="0"/>
              <a:t>Use and maintenance</a:t>
            </a:r>
          </a:p>
          <a:p>
            <a:pPr lvl="1"/>
            <a:r>
              <a:rPr lang="en-US" dirty="0"/>
              <a:t>All thermometers will be calibrated prior to Fair</a:t>
            </a:r>
          </a:p>
          <a:p>
            <a:pPr lvl="1"/>
            <a:r>
              <a:rPr lang="en-US" dirty="0"/>
              <a:t>Incidents that can influence calibration</a:t>
            </a:r>
          </a:p>
          <a:p>
            <a:pPr lvl="2"/>
            <a:r>
              <a:rPr lang="en-US" dirty="0"/>
              <a:t>Dropping thermometer</a:t>
            </a:r>
          </a:p>
          <a:p>
            <a:pPr lvl="2"/>
            <a:r>
              <a:rPr lang="en-US" dirty="0"/>
              <a:t>Normal use throughout Fair</a:t>
            </a:r>
          </a:p>
          <a:p>
            <a:r>
              <a:rPr lang="en-US" dirty="0"/>
              <a:t>If you feel thermometer is not working properly, request new one from Agent</a:t>
            </a:r>
          </a:p>
        </p:txBody>
      </p:sp>
      <p:pic>
        <p:nvPicPr>
          <p:cNvPr id="4"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784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lstStyle/>
          <a:p>
            <a:r>
              <a:rPr lang="en-US" dirty="0"/>
              <a:t>How to Clean and Store</a:t>
            </a:r>
          </a:p>
        </p:txBody>
      </p:sp>
      <p:sp>
        <p:nvSpPr>
          <p:cNvPr id="3" name="Content Placeholder 2"/>
          <p:cNvSpPr>
            <a:spLocks noGrp="1"/>
          </p:cNvSpPr>
          <p:nvPr>
            <p:ph idx="1"/>
          </p:nvPr>
        </p:nvSpPr>
        <p:spPr/>
        <p:txBody>
          <a:bodyPr>
            <a:normAutofit lnSpcReduction="10000"/>
          </a:bodyPr>
          <a:lstStyle/>
          <a:p>
            <a:r>
              <a:rPr lang="en-US" dirty="0"/>
              <a:t>When to wash and sanitize equipment and utensils</a:t>
            </a:r>
          </a:p>
          <a:p>
            <a:pPr lvl="1"/>
            <a:r>
              <a:rPr lang="en-US" dirty="0"/>
              <a:t>Utensils or equipment are dirty or caked with food</a:t>
            </a:r>
          </a:p>
          <a:p>
            <a:pPr lvl="1"/>
            <a:r>
              <a:rPr lang="en-US" dirty="0"/>
              <a:t>Utensil was dropped on the floor</a:t>
            </a:r>
          </a:p>
          <a:p>
            <a:pPr lvl="1"/>
            <a:r>
              <a:rPr lang="en-US" dirty="0"/>
              <a:t>Serving part of utensil was touched with bare hands</a:t>
            </a:r>
          </a:p>
          <a:p>
            <a:pPr lvl="1"/>
            <a:r>
              <a:rPr lang="en-US" dirty="0"/>
              <a:t>At the beginning of each shift before serving customers (utensils)</a:t>
            </a:r>
          </a:p>
          <a:p>
            <a:pPr lvl="1"/>
            <a:r>
              <a:rPr lang="en-US" dirty="0"/>
              <a:t>At the end of the night when cleaning up</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78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a:t>General Cleaning</a:t>
            </a:r>
          </a:p>
        </p:txBody>
      </p:sp>
      <p:sp>
        <p:nvSpPr>
          <p:cNvPr id="3" name="Content Placeholder 2"/>
          <p:cNvSpPr>
            <a:spLocks noGrp="1"/>
          </p:cNvSpPr>
          <p:nvPr>
            <p:ph idx="1"/>
          </p:nvPr>
        </p:nvSpPr>
        <p:spPr>
          <a:xfrm>
            <a:off x="457200" y="1981200"/>
            <a:ext cx="8229600" cy="4343400"/>
          </a:xfrm>
        </p:spPr>
        <p:txBody>
          <a:bodyPr>
            <a:normAutofit fontScale="92500" lnSpcReduction="20000"/>
          </a:bodyPr>
          <a:lstStyle/>
          <a:p>
            <a:r>
              <a:rPr lang="en-US" dirty="0"/>
              <a:t>Use pre-made sanitizing solution for sanitizing utensils and equipment</a:t>
            </a:r>
          </a:p>
          <a:p>
            <a:r>
              <a:rPr lang="en-US" dirty="0"/>
              <a:t>Rinse and wash utensils and equipment with hot water and dish soap</a:t>
            </a:r>
          </a:p>
          <a:p>
            <a:r>
              <a:rPr lang="en-US" dirty="0"/>
              <a:t>Dip utensils in bucket of sanitizing solution</a:t>
            </a:r>
          </a:p>
          <a:p>
            <a:r>
              <a:rPr lang="en-US" dirty="0"/>
              <a:t>Wipe down equipment using a sanitized rag – keep rag in the bucket at all times</a:t>
            </a:r>
          </a:p>
          <a:p>
            <a:r>
              <a:rPr lang="en-US" dirty="0"/>
              <a:t>Let utensils air dry on drying rack</a:t>
            </a:r>
          </a:p>
          <a:p>
            <a:r>
              <a:rPr lang="en-US" dirty="0"/>
              <a:t>Use sanitizing wipes to clean surfaces, but not equipment</a:t>
            </a:r>
          </a:p>
          <a:p>
            <a:r>
              <a:rPr lang="en-US" dirty="0"/>
              <a:t>Spot clean throughout each shift with a rag, paper towel, etc. to prevent bugs </a:t>
            </a:r>
          </a:p>
          <a:p>
            <a:r>
              <a:rPr lang="en-US" dirty="0"/>
              <a:t>Booth must be cleaned at the end of each evening</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847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fontScale="90000"/>
          </a:bodyPr>
          <a:lstStyle/>
          <a:p>
            <a:r>
              <a:rPr lang="en-US" dirty="0"/>
              <a:t>How to Clean Cooking </a:t>
            </a:r>
            <a:br>
              <a:rPr lang="en-US" dirty="0"/>
            </a:br>
            <a:r>
              <a:rPr lang="en-US" dirty="0"/>
              <a:t>Equipment</a:t>
            </a:r>
          </a:p>
        </p:txBody>
      </p:sp>
      <p:sp>
        <p:nvSpPr>
          <p:cNvPr id="3" name="Content Placeholder 2"/>
          <p:cNvSpPr>
            <a:spLocks noGrp="1"/>
          </p:cNvSpPr>
          <p:nvPr>
            <p:ph idx="1"/>
          </p:nvPr>
        </p:nvSpPr>
        <p:spPr>
          <a:xfrm>
            <a:off x="457200" y="1676400"/>
            <a:ext cx="8229600" cy="4525963"/>
          </a:xfrm>
        </p:spPr>
        <p:txBody>
          <a:bodyPr>
            <a:normAutofit lnSpcReduction="10000"/>
          </a:bodyPr>
          <a:lstStyle/>
          <a:p>
            <a:r>
              <a:rPr lang="en-US" dirty="0"/>
              <a:t>Hotdog cooker – clean with water and dish soap and sanitize with pre-soaked rag</a:t>
            </a:r>
          </a:p>
          <a:p>
            <a:pPr lvl="1"/>
            <a:r>
              <a:rPr lang="en-US" dirty="0"/>
              <a:t>Turn rollers on but lower temp to lowest setting or OFF</a:t>
            </a:r>
          </a:p>
          <a:p>
            <a:pPr lvl="1"/>
            <a:r>
              <a:rPr lang="en-US" dirty="0"/>
              <a:t>Wipe rollers as they spin</a:t>
            </a:r>
          </a:p>
          <a:p>
            <a:pPr lvl="1"/>
            <a:r>
              <a:rPr lang="en-US" dirty="0"/>
              <a:t>Place clean tin foil on top of rollers</a:t>
            </a:r>
          </a:p>
          <a:p>
            <a:r>
              <a:rPr lang="en-US" dirty="0"/>
              <a:t>Crockpots – wash with dish soap and sanitize with pre-soaked rag to wipe inside clean</a:t>
            </a:r>
          </a:p>
          <a:p>
            <a:r>
              <a:rPr lang="en-US" dirty="0"/>
              <a:t>Cheese Machine – spot clean during each shift as cheese drips onto tray and around interior parts</a:t>
            </a:r>
          </a:p>
          <a:p>
            <a:pPr lvl="1"/>
            <a:r>
              <a:rPr lang="en-US" dirty="0"/>
              <a:t>DO NOT turn off</a:t>
            </a:r>
          </a:p>
          <a:p>
            <a:r>
              <a:rPr lang="en-US" dirty="0"/>
              <a:t>Food Thermometer – clean with water and dish soap and sanitize</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t>Storage</a:t>
            </a:r>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r>
              <a:rPr lang="en-US" dirty="0"/>
              <a:t>All booths equipped with plastic storage bags, foil, and plastic wrap</a:t>
            </a:r>
          </a:p>
          <a:p>
            <a:r>
              <a:rPr lang="en-US" dirty="0"/>
              <a:t>Hot food</a:t>
            </a:r>
          </a:p>
          <a:p>
            <a:pPr lvl="1"/>
            <a:r>
              <a:rPr lang="en-US" dirty="0"/>
              <a:t>Cooked hotdogs bagged and returned to office</a:t>
            </a:r>
          </a:p>
          <a:p>
            <a:pPr lvl="1"/>
            <a:r>
              <a:rPr lang="en-US" dirty="0"/>
              <a:t>Uncooked hotdogs bagged and put in fridge</a:t>
            </a:r>
          </a:p>
          <a:p>
            <a:pPr lvl="1"/>
            <a:r>
              <a:rPr lang="en-US" dirty="0"/>
              <a:t>Cooked BBQ and chili tied in its original bag and returned to office</a:t>
            </a:r>
          </a:p>
          <a:p>
            <a:pPr lvl="1"/>
            <a:r>
              <a:rPr lang="en-US" dirty="0"/>
              <a:t>Unused buns should be left in their original package and stored on shelf</a:t>
            </a:r>
          </a:p>
          <a:p>
            <a:pPr lvl="1"/>
            <a:r>
              <a:rPr lang="en-US" dirty="0"/>
              <a:t>Used (heated) buns returned to office</a:t>
            </a:r>
          </a:p>
          <a:p>
            <a:r>
              <a:rPr lang="en-US" dirty="0"/>
              <a:t>Strawberry Shortcake</a:t>
            </a:r>
          </a:p>
          <a:p>
            <a:pPr lvl="1"/>
            <a:r>
              <a:rPr lang="en-US" dirty="0"/>
              <a:t>Opened packages of shortcake cups stored in plastic storage bag and put in fridge</a:t>
            </a:r>
          </a:p>
          <a:p>
            <a:pPr lvl="1"/>
            <a:r>
              <a:rPr lang="en-US" dirty="0"/>
              <a:t>Strawberries kept in their original container and put in fridge</a:t>
            </a:r>
          </a:p>
          <a:p>
            <a:pPr lvl="1"/>
            <a:r>
              <a:rPr lang="en-US" dirty="0"/>
              <a:t>Whipped topping (opened and unopened) put in fridge</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13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fontScale="92500" lnSpcReduction="20000"/>
          </a:bodyPr>
          <a:lstStyle/>
          <a:p>
            <a:r>
              <a:rPr lang="en-US" dirty="0"/>
              <a:t>4-H’s Role at the Osceola County Fair</a:t>
            </a:r>
          </a:p>
          <a:p>
            <a:r>
              <a:rPr lang="en-US" dirty="0"/>
              <a:t>Communication</a:t>
            </a:r>
          </a:p>
          <a:p>
            <a:r>
              <a:rPr lang="en-US" dirty="0"/>
              <a:t>Food Safety</a:t>
            </a:r>
          </a:p>
          <a:p>
            <a:r>
              <a:rPr lang="en-US" dirty="0"/>
              <a:t>How to Make Food and Use Equipment</a:t>
            </a:r>
          </a:p>
          <a:p>
            <a:r>
              <a:rPr lang="en-US" dirty="0"/>
              <a:t>How to Clean and Store</a:t>
            </a:r>
          </a:p>
          <a:p>
            <a:r>
              <a:rPr lang="en-US" dirty="0"/>
              <a:t>Procedures</a:t>
            </a:r>
          </a:p>
          <a:p>
            <a:r>
              <a:rPr lang="en-US" dirty="0"/>
              <a:t>Roles</a:t>
            </a:r>
          </a:p>
          <a:p>
            <a:r>
              <a:rPr lang="en-US" dirty="0"/>
              <a:t>Forms</a:t>
            </a:r>
          </a:p>
          <a:p>
            <a:r>
              <a:rPr lang="en-US" dirty="0"/>
              <a:t>Customer Service</a:t>
            </a:r>
          </a:p>
          <a:p>
            <a:r>
              <a:rPr lang="en-US" dirty="0"/>
              <a:t>Emergencies</a:t>
            </a:r>
          </a:p>
          <a:p>
            <a:pPr marL="0" indent="0">
              <a:buNone/>
            </a:pPr>
            <a:endParaRPr lang="en-US" dirty="0"/>
          </a:p>
        </p:txBody>
      </p:sp>
      <p:pic>
        <p:nvPicPr>
          <p:cNvPr id="4"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47022"/>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286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86" y="914400"/>
            <a:ext cx="7024744" cy="801136"/>
          </a:xfrm>
        </p:spPr>
        <p:txBody>
          <a:bodyPr/>
          <a:lstStyle/>
          <a:p>
            <a:r>
              <a:rPr lang="en-US" dirty="0"/>
              <a:t>Storage </a:t>
            </a:r>
          </a:p>
        </p:txBody>
      </p:sp>
      <p:sp>
        <p:nvSpPr>
          <p:cNvPr id="3" name="Content Placeholder 2"/>
          <p:cNvSpPr>
            <a:spLocks noGrp="1"/>
          </p:cNvSpPr>
          <p:nvPr>
            <p:ph idx="1"/>
          </p:nvPr>
        </p:nvSpPr>
        <p:spPr>
          <a:xfrm>
            <a:off x="1043492" y="1905000"/>
            <a:ext cx="6777317" cy="4191000"/>
          </a:xfrm>
        </p:spPr>
        <p:txBody>
          <a:bodyPr>
            <a:normAutofit fontScale="92500" lnSpcReduction="20000"/>
          </a:bodyPr>
          <a:lstStyle/>
          <a:p>
            <a:r>
              <a:rPr lang="en-US" dirty="0"/>
              <a:t>Biscuits and gravy</a:t>
            </a:r>
          </a:p>
          <a:p>
            <a:pPr lvl="1"/>
            <a:r>
              <a:rPr lang="en-US" dirty="0"/>
              <a:t>If tray of biscuits is over ½ full – cover with plastic wrap to prevent drying out, and put in fridge</a:t>
            </a:r>
          </a:p>
          <a:p>
            <a:pPr lvl="1"/>
            <a:r>
              <a:rPr lang="en-US" dirty="0"/>
              <a:t>If less than ½ - place in plastic bag and put in fridge</a:t>
            </a:r>
          </a:p>
          <a:p>
            <a:pPr lvl="1"/>
            <a:r>
              <a:rPr lang="en-US" dirty="0"/>
              <a:t>Gravy tied in its original bag and placed in fridge</a:t>
            </a:r>
          </a:p>
          <a:p>
            <a:r>
              <a:rPr lang="en-US" dirty="0"/>
              <a:t>Pre-packaged food</a:t>
            </a:r>
          </a:p>
          <a:p>
            <a:pPr lvl="1"/>
            <a:r>
              <a:rPr lang="en-US" dirty="0"/>
              <a:t>All unopened pre-packaged food (snacks) can be placed on shelf</a:t>
            </a:r>
          </a:p>
          <a:p>
            <a:pPr lvl="1"/>
            <a:r>
              <a:rPr lang="en-US" dirty="0"/>
              <a:t>Leave drinks in soda fridge in East. Drinks can be kept in cooler in KVLS</a:t>
            </a:r>
          </a:p>
          <a:p>
            <a:pPr lvl="1"/>
            <a:r>
              <a:rPr lang="en-US" dirty="0"/>
              <a:t>In KVLS - Dump out water at the end of night and refill with ice if needed (don’t overfill)</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587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Procedures</a:t>
            </a:r>
          </a:p>
        </p:txBody>
      </p:sp>
      <p:sp>
        <p:nvSpPr>
          <p:cNvPr id="3" name="Content Placeholder 2"/>
          <p:cNvSpPr>
            <a:spLocks noGrp="1"/>
          </p:cNvSpPr>
          <p:nvPr>
            <p:ph idx="1"/>
          </p:nvPr>
        </p:nvSpPr>
        <p:spPr>
          <a:xfrm>
            <a:off x="457200" y="1143000"/>
            <a:ext cx="8229600" cy="5562600"/>
          </a:xfrm>
        </p:spPr>
        <p:txBody>
          <a:bodyPr>
            <a:normAutofit fontScale="85000" lnSpcReduction="20000"/>
          </a:bodyPr>
          <a:lstStyle/>
          <a:p>
            <a:r>
              <a:rPr lang="en-US" dirty="0"/>
              <a:t>All clubs meet between KVLS and Extension building 15 minutes prior to shift starting (near KVLS booth)</a:t>
            </a:r>
          </a:p>
          <a:p>
            <a:r>
              <a:rPr lang="en-US" dirty="0"/>
              <a:t>All members working in the booth must sign in and sign out</a:t>
            </a:r>
          </a:p>
          <a:p>
            <a:r>
              <a:rPr lang="en-US" dirty="0"/>
              <a:t>Adults only handle money (18+)</a:t>
            </a:r>
          </a:p>
          <a:p>
            <a:r>
              <a:rPr lang="en-US" dirty="0"/>
              <a:t>Make change only for paying customers</a:t>
            </a:r>
          </a:p>
          <a:p>
            <a:r>
              <a:rPr lang="en-US" dirty="0"/>
              <a:t>No bills larger than $20</a:t>
            </a:r>
          </a:p>
          <a:p>
            <a:r>
              <a:rPr lang="en-US" dirty="0"/>
              <a:t>Do not count money in the booth</a:t>
            </a:r>
          </a:p>
          <a:p>
            <a:r>
              <a:rPr lang="en-US" dirty="0"/>
              <a:t>Sorry, no food for free!</a:t>
            </a:r>
          </a:p>
          <a:p>
            <a:r>
              <a:rPr lang="en-US" dirty="0"/>
              <a:t>Keep track of items sold on Items Sold Chart</a:t>
            </a:r>
          </a:p>
          <a:p>
            <a:r>
              <a:rPr lang="en-US" dirty="0"/>
              <a:t>At end of shift</a:t>
            </a:r>
          </a:p>
          <a:p>
            <a:pPr lvl="1"/>
            <a:r>
              <a:rPr lang="en-US" dirty="0"/>
              <a:t>Place all money, Sign In Sheet, and Items Sold Chart in envelope and bring to Extension office for counting</a:t>
            </a:r>
          </a:p>
          <a:p>
            <a:pPr lvl="1"/>
            <a:r>
              <a:rPr lang="en-US" dirty="0"/>
              <a:t>Return money in denominations you started with</a:t>
            </a:r>
          </a:p>
          <a:p>
            <a:pPr lvl="1"/>
            <a:r>
              <a:rPr lang="en-US" dirty="0"/>
              <a:t>Two adults or one adult/one senior 4-H’er must bring money</a:t>
            </a:r>
          </a:p>
          <a:p>
            <a:pPr lvl="1"/>
            <a:r>
              <a:rPr lang="en-US" dirty="0"/>
              <a:t>Do not leave any money for the next shift</a:t>
            </a:r>
          </a:p>
          <a:p>
            <a:r>
              <a:rPr lang="en-US" dirty="0"/>
              <a:t>At end of evening</a:t>
            </a:r>
          </a:p>
          <a:p>
            <a:pPr lvl="1"/>
            <a:r>
              <a:rPr lang="en-US" dirty="0"/>
              <a:t>Follow same procedures but include Inventory Sheet in envelope</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319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600208"/>
            <a:ext cx="8229600" cy="868362"/>
          </a:xfrm>
        </p:spPr>
        <p:txBody>
          <a:bodyPr/>
          <a:lstStyle/>
          <a:p>
            <a:r>
              <a:rPr lang="en-US" dirty="0"/>
              <a:t>Adult vs. Youth Roles</a:t>
            </a:r>
          </a:p>
        </p:txBody>
      </p:sp>
      <p:sp>
        <p:nvSpPr>
          <p:cNvPr id="3" name="Content Placeholder 2"/>
          <p:cNvSpPr>
            <a:spLocks noGrp="1"/>
          </p:cNvSpPr>
          <p:nvPr>
            <p:ph sz="quarter" idx="13"/>
          </p:nvPr>
        </p:nvSpPr>
        <p:spPr>
          <a:xfrm>
            <a:off x="457200" y="1600201"/>
            <a:ext cx="4038600" cy="3124199"/>
          </a:xfrm>
        </p:spPr>
        <p:txBody>
          <a:bodyPr>
            <a:normAutofit/>
          </a:bodyPr>
          <a:lstStyle/>
          <a:p>
            <a:r>
              <a:rPr lang="en-US" sz="1800" dirty="0"/>
              <a:t>Adults (18+)</a:t>
            </a:r>
          </a:p>
          <a:p>
            <a:pPr lvl="1"/>
            <a:r>
              <a:rPr lang="en-US" sz="1800" dirty="0"/>
              <a:t>Handle money</a:t>
            </a:r>
          </a:p>
          <a:p>
            <a:pPr lvl="1"/>
            <a:r>
              <a:rPr lang="en-US" sz="1800" dirty="0"/>
              <a:t>Take orders</a:t>
            </a:r>
          </a:p>
          <a:p>
            <a:pPr lvl="1"/>
            <a:r>
              <a:rPr lang="en-US" sz="1800" dirty="0"/>
              <a:t>Promote items for sale</a:t>
            </a:r>
          </a:p>
          <a:p>
            <a:pPr lvl="1"/>
            <a:r>
              <a:rPr lang="en-US" sz="1800" dirty="0"/>
              <a:t>Make hot food</a:t>
            </a:r>
          </a:p>
          <a:p>
            <a:pPr marL="68580" indent="0">
              <a:buNone/>
            </a:pPr>
            <a:endParaRPr lang="en-US" dirty="0"/>
          </a:p>
        </p:txBody>
      </p:sp>
      <p:sp>
        <p:nvSpPr>
          <p:cNvPr id="4" name="Content Placeholder 3"/>
          <p:cNvSpPr>
            <a:spLocks noGrp="1"/>
          </p:cNvSpPr>
          <p:nvPr>
            <p:ph sz="quarter" idx="14"/>
          </p:nvPr>
        </p:nvSpPr>
        <p:spPr>
          <a:xfrm>
            <a:off x="4648200" y="1600201"/>
            <a:ext cx="4038600" cy="3124200"/>
          </a:xfrm>
        </p:spPr>
        <p:txBody>
          <a:bodyPr>
            <a:normAutofit fontScale="92500"/>
          </a:bodyPr>
          <a:lstStyle/>
          <a:p>
            <a:r>
              <a:rPr lang="en-US" sz="1800" dirty="0"/>
              <a:t>INT and SR 4-H youth (ages 11-18)</a:t>
            </a:r>
          </a:p>
          <a:p>
            <a:pPr lvl="1"/>
            <a:r>
              <a:rPr lang="en-US" sz="1800" dirty="0"/>
              <a:t>Make hot food</a:t>
            </a:r>
          </a:p>
          <a:p>
            <a:pPr lvl="1"/>
            <a:r>
              <a:rPr lang="en-US" sz="1800" dirty="0"/>
              <a:t>Take orders</a:t>
            </a:r>
          </a:p>
          <a:p>
            <a:pPr lvl="1"/>
            <a:r>
              <a:rPr lang="en-US" sz="1800" dirty="0"/>
              <a:t>Promote items for sale</a:t>
            </a:r>
          </a:p>
          <a:p>
            <a:endParaRPr lang="en-US" sz="1800" dirty="0"/>
          </a:p>
          <a:p>
            <a:r>
              <a:rPr lang="en-US" sz="1800" dirty="0"/>
              <a:t>CB and JR 4-H youth (ages 5-10)</a:t>
            </a:r>
          </a:p>
          <a:p>
            <a:pPr lvl="1"/>
            <a:r>
              <a:rPr lang="en-US" sz="1800" dirty="0"/>
              <a:t>Take orders</a:t>
            </a:r>
          </a:p>
          <a:p>
            <a:pPr lvl="1"/>
            <a:r>
              <a:rPr lang="en-US" sz="1800" dirty="0"/>
              <a:t>Handle packaged items and fruit (drinks, snacks, fruit)</a:t>
            </a:r>
          </a:p>
          <a:p>
            <a:pPr lvl="1"/>
            <a:r>
              <a:rPr lang="en-US" sz="1800" dirty="0"/>
              <a:t>Promote items for sale</a:t>
            </a:r>
          </a:p>
          <a:p>
            <a:endParaRPr lang="en-US" dirty="0"/>
          </a:p>
        </p:txBody>
      </p:sp>
      <p:sp>
        <p:nvSpPr>
          <p:cNvPr id="5" name="TextBox 4"/>
          <p:cNvSpPr txBox="1"/>
          <p:nvPr/>
        </p:nvSpPr>
        <p:spPr>
          <a:xfrm>
            <a:off x="1371600" y="4953000"/>
            <a:ext cx="6629400" cy="1477328"/>
          </a:xfrm>
          <a:prstGeom prst="rect">
            <a:avLst/>
          </a:prstGeom>
          <a:noFill/>
          <a:ln w="15875">
            <a:solidFill>
              <a:srgbClr val="FF0000"/>
            </a:solidFill>
          </a:ln>
        </p:spPr>
        <p:txBody>
          <a:bodyPr wrap="square" rtlCol="0">
            <a:spAutoFit/>
          </a:bodyPr>
          <a:lstStyle/>
          <a:p>
            <a:pPr algn="ctr"/>
            <a:r>
              <a:rPr lang="en-US" dirty="0"/>
              <a:t>Youth who are on the “dividing line” (7/8, 10/11, or 13/14)</a:t>
            </a:r>
          </a:p>
          <a:p>
            <a:pPr marL="742950" lvl="1" indent="-285750">
              <a:buFont typeface="Arial" pitchFamily="34" charset="0"/>
              <a:buChar char="•"/>
            </a:pPr>
            <a:r>
              <a:rPr lang="en-US" dirty="0"/>
              <a:t>Can be “promoted” to the next level of responsibility </a:t>
            </a:r>
          </a:p>
          <a:p>
            <a:pPr marL="742950" lvl="1" indent="-285750">
              <a:buFont typeface="Arial" pitchFamily="34" charset="0"/>
              <a:buChar char="•"/>
            </a:pPr>
            <a:r>
              <a:rPr lang="en-US" dirty="0"/>
              <a:t>At the discretion of the Leader and/or Crew Chief</a:t>
            </a:r>
          </a:p>
          <a:p>
            <a:pPr lvl="1"/>
            <a:endParaRPr lang="en-US" dirty="0"/>
          </a:p>
        </p:txBody>
      </p:sp>
      <p:pic>
        <p:nvPicPr>
          <p:cNvPr id="6"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30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a:t>Proper Work Attire</a:t>
            </a:r>
          </a:p>
        </p:txBody>
      </p:sp>
      <p:sp>
        <p:nvSpPr>
          <p:cNvPr id="3" name="Content Placeholder 2"/>
          <p:cNvSpPr>
            <a:spLocks noGrp="1"/>
          </p:cNvSpPr>
          <p:nvPr>
            <p:ph idx="1"/>
          </p:nvPr>
        </p:nvSpPr>
        <p:spPr/>
        <p:txBody>
          <a:bodyPr>
            <a:normAutofit fontScale="92500" lnSpcReduction="10000"/>
          </a:bodyPr>
          <a:lstStyle/>
          <a:p>
            <a:r>
              <a:rPr lang="en-US" dirty="0"/>
              <a:t>Must be 4-H appropriate</a:t>
            </a:r>
          </a:p>
          <a:p>
            <a:r>
              <a:rPr lang="en-US" dirty="0"/>
              <a:t>Jeans and shorts are acceptable but must be clean and have no holes</a:t>
            </a:r>
          </a:p>
          <a:p>
            <a:r>
              <a:rPr lang="en-US" dirty="0"/>
              <a:t>4-H club shirt or similar but must be clean and have no holes</a:t>
            </a:r>
          </a:p>
          <a:p>
            <a:r>
              <a:rPr lang="en-US" dirty="0"/>
              <a:t>Long hair must be restrained with a tie, scrunchie, or hat</a:t>
            </a:r>
          </a:p>
          <a:p>
            <a:pPr lvl="1"/>
            <a:r>
              <a:rPr lang="en-US" dirty="0"/>
              <a:t>Clean and in good condition</a:t>
            </a:r>
          </a:p>
          <a:p>
            <a:r>
              <a:rPr lang="en-US" dirty="0"/>
              <a:t>Comfortable, close-toed shoes are required</a:t>
            </a:r>
          </a:p>
          <a:p>
            <a:pPr lvl="1"/>
            <a:r>
              <a:rPr lang="en-US" dirty="0"/>
              <a:t>No sandals, flip flops, high heels</a:t>
            </a:r>
          </a:p>
        </p:txBody>
      </p:sp>
      <p:pic>
        <p:nvPicPr>
          <p:cNvPr id="4"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21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a:t>Forms</a:t>
            </a:r>
          </a:p>
        </p:txBody>
      </p:sp>
      <p:sp>
        <p:nvSpPr>
          <p:cNvPr id="3" name="Content Placeholder 2"/>
          <p:cNvSpPr>
            <a:spLocks noGrp="1"/>
          </p:cNvSpPr>
          <p:nvPr>
            <p:ph idx="1"/>
          </p:nvPr>
        </p:nvSpPr>
        <p:spPr/>
        <p:txBody>
          <a:bodyPr/>
          <a:lstStyle/>
          <a:p>
            <a:r>
              <a:rPr lang="en-US" dirty="0"/>
              <a:t>All necessary forms are in envelope for each shift</a:t>
            </a:r>
          </a:p>
          <a:p>
            <a:pPr lvl="1"/>
            <a:r>
              <a:rPr lang="en-US" dirty="0"/>
              <a:t>Sign In/Sign Out Form</a:t>
            </a:r>
          </a:p>
          <a:p>
            <a:pPr lvl="1"/>
            <a:r>
              <a:rPr lang="en-US" dirty="0"/>
              <a:t>Food Booth Items Sold Sheet</a:t>
            </a:r>
          </a:p>
          <a:p>
            <a:pPr lvl="1"/>
            <a:r>
              <a:rPr lang="en-US" dirty="0"/>
              <a:t>Inventory Checklist (for last shift)</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179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20762"/>
          </a:xfrm>
        </p:spPr>
        <p:txBody>
          <a:bodyPr>
            <a:normAutofit fontScale="90000"/>
          </a:bodyPr>
          <a:lstStyle/>
          <a:p>
            <a:r>
              <a:rPr lang="en-US" dirty="0"/>
              <a:t>End of Shift Crew Chief </a:t>
            </a:r>
            <a:br>
              <a:rPr lang="en-US" dirty="0"/>
            </a:br>
            <a:r>
              <a:rPr lang="en-US" dirty="0"/>
              <a:t>Duties</a:t>
            </a:r>
          </a:p>
        </p:txBody>
      </p:sp>
      <p:sp>
        <p:nvSpPr>
          <p:cNvPr id="3" name="Content Placeholder 2"/>
          <p:cNvSpPr>
            <a:spLocks noGrp="1"/>
          </p:cNvSpPr>
          <p:nvPr>
            <p:ph idx="1"/>
          </p:nvPr>
        </p:nvSpPr>
        <p:spPr>
          <a:xfrm>
            <a:off x="457200" y="1981200"/>
            <a:ext cx="8229600" cy="4419600"/>
          </a:xfrm>
        </p:spPr>
        <p:txBody>
          <a:bodyPr>
            <a:normAutofit fontScale="55000" lnSpcReduction="20000"/>
          </a:bodyPr>
          <a:lstStyle/>
          <a:p>
            <a:pPr lvl="0"/>
            <a:r>
              <a:rPr lang="en-US" sz="4000" dirty="0"/>
              <a:t>Let Agent know if low on any items OR tell incoming club</a:t>
            </a:r>
          </a:p>
          <a:p>
            <a:pPr lvl="0"/>
            <a:r>
              <a:rPr lang="en-US" sz="4000" dirty="0"/>
              <a:t>Make fresh bucket of sanitizing solution for incoming club</a:t>
            </a:r>
          </a:p>
          <a:p>
            <a:pPr lvl="0"/>
            <a:r>
              <a:rPr lang="en-US" sz="4000" dirty="0"/>
              <a:t>Crew Chief (with one adult or Senior 4-Her)  returns to Extension Office to balance out the account and return forms</a:t>
            </a:r>
          </a:p>
          <a:p>
            <a:pPr lvl="0"/>
            <a:r>
              <a:rPr lang="en-US" sz="4000" dirty="0"/>
              <a:t>Return all money including start up change, Sign-in/Sign out sheets and completed Items Sold Tally Sheet</a:t>
            </a:r>
          </a:p>
          <a:p>
            <a:pPr lvl="0"/>
            <a:r>
              <a:rPr lang="en-US" sz="4000" dirty="0"/>
              <a:t>Cash boxes and Procedure book stays in food booth</a:t>
            </a:r>
          </a:p>
          <a:p>
            <a:pPr lvl="0"/>
            <a:r>
              <a:rPr lang="en-US" sz="4000" dirty="0"/>
              <a:t>Package and return to Extension office any unsold COOKED food ONLY IF it was the same batch from the beginning of the shift </a:t>
            </a:r>
          </a:p>
          <a:p>
            <a:endParaRPr lang="en-US" dirty="0"/>
          </a:p>
          <a:p>
            <a:endParaRPr lang="en-US" dirty="0"/>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1864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20762"/>
          </a:xfrm>
        </p:spPr>
        <p:txBody>
          <a:bodyPr>
            <a:normAutofit fontScale="90000"/>
          </a:bodyPr>
          <a:lstStyle/>
          <a:p>
            <a:r>
              <a:rPr lang="en-US" dirty="0"/>
              <a:t>End of Night Crew Chief </a:t>
            </a:r>
            <a:br>
              <a:rPr lang="en-US" dirty="0"/>
            </a:br>
            <a:r>
              <a:rPr lang="en-US" dirty="0"/>
              <a:t>Duties</a:t>
            </a:r>
          </a:p>
        </p:txBody>
      </p:sp>
      <p:sp>
        <p:nvSpPr>
          <p:cNvPr id="3" name="Content Placeholder 2"/>
          <p:cNvSpPr>
            <a:spLocks noGrp="1"/>
          </p:cNvSpPr>
          <p:nvPr>
            <p:ph idx="1"/>
          </p:nvPr>
        </p:nvSpPr>
        <p:spPr>
          <a:xfrm>
            <a:off x="457200" y="1828800"/>
            <a:ext cx="8229600" cy="4343400"/>
          </a:xfrm>
        </p:spPr>
        <p:txBody>
          <a:bodyPr>
            <a:normAutofit fontScale="47500" lnSpcReduction="20000"/>
          </a:bodyPr>
          <a:lstStyle/>
          <a:p>
            <a:pPr lvl="0"/>
            <a:r>
              <a:rPr lang="en-US" sz="4400" dirty="0"/>
              <a:t>Supervise cleaning  &amp; sanitizing of  equipment</a:t>
            </a:r>
          </a:p>
          <a:p>
            <a:pPr lvl="0"/>
            <a:r>
              <a:rPr lang="en-US" sz="4400" dirty="0"/>
              <a:t>Keep cheese machine ON 24/7</a:t>
            </a:r>
          </a:p>
          <a:p>
            <a:pPr lvl="0"/>
            <a:r>
              <a:rPr lang="en-US" sz="4400" dirty="0"/>
              <a:t>Make sure hot dog cooker is clean and covered with foil</a:t>
            </a:r>
          </a:p>
          <a:p>
            <a:pPr lvl="0"/>
            <a:r>
              <a:rPr lang="en-US" sz="4400" dirty="0"/>
              <a:t>Empty trash  - set outside concession stand for night clean-up crew to pick up</a:t>
            </a:r>
          </a:p>
          <a:p>
            <a:pPr lvl="0"/>
            <a:r>
              <a:rPr lang="en-US" sz="4400" dirty="0"/>
              <a:t>Crew Chief (with one adult or Senior 4-Her) returns to Extension Office to balance out account and return forms.  Return all money including start up change, Sign-in/Sign out sheet, Inventory Checklist, and completed Items Sold tally sheet </a:t>
            </a:r>
          </a:p>
          <a:p>
            <a:pPr lvl="0"/>
            <a:r>
              <a:rPr lang="en-US" sz="4400" dirty="0"/>
              <a:t>Cash boxes and manual stays in food booth </a:t>
            </a:r>
          </a:p>
          <a:p>
            <a:pPr lvl="0"/>
            <a:r>
              <a:rPr lang="en-US" sz="4400" dirty="0"/>
              <a:t>Package UNCOOKED food and put in refrigerator</a:t>
            </a:r>
          </a:p>
          <a:p>
            <a:pPr lvl="0"/>
            <a:r>
              <a:rPr lang="en-US" sz="4400" dirty="0"/>
              <a:t>Package COOKED food and return to Extension office</a:t>
            </a:r>
          </a:p>
          <a:p>
            <a:endParaRPr lang="en-US" dirty="0"/>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7709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a:t>Customer Service</a:t>
            </a:r>
          </a:p>
        </p:txBody>
      </p:sp>
      <p:sp>
        <p:nvSpPr>
          <p:cNvPr id="3" name="Content Placeholder 2"/>
          <p:cNvSpPr>
            <a:spLocks noGrp="1"/>
          </p:cNvSpPr>
          <p:nvPr>
            <p:ph idx="1"/>
          </p:nvPr>
        </p:nvSpPr>
        <p:spPr/>
        <p:txBody>
          <a:bodyPr>
            <a:normAutofit fontScale="92500" lnSpcReduction="10000"/>
          </a:bodyPr>
          <a:lstStyle/>
          <a:p>
            <a:r>
              <a:rPr lang="en-US" dirty="0"/>
              <a:t>Be courteous when addressing customer, pay attention to their order</a:t>
            </a:r>
          </a:p>
          <a:p>
            <a:r>
              <a:rPr lang="en-US" dirty="0"/>
              <a:t>No eating or chewing gum while addressing or serving a customer</a:t>
            </a:r>
          </a:p>
          <a:p>
            <a:r>
              <a:rPr lang="en-US" dirty="0"/>
              <a:t>Can promote items to encourage customers to visit</a:t>
            </a:r>
          </a:p>
          <a:p>
            <a:r>
              <a:rPr lang="en-US" dirty="0"/>
              <a:t>Suggest alternatives if desired item is not in stock</a:t>
            </a:r>
          </a:p>
          <a:p>
            <a:r>
              <a:rPr lang="en-US" dirty="0"/>
              <a:t>Ask if customer would like something else</a:t>
            </a:r>
          </a:p>
          <a:p>
            <a:r>
              <a:rPr lang="en-US" dirty="0"/>
              <a:t>Smile and have fun </a:t>
            </a:r>
            <a:r>
              <a:rPr lang="en-US" dirty="0">
                <a:sym typeface="Wingdings" pitchFamily="2" charset="2"/>
              </a:rPr>
              <a:t></a:t>
            </a:r>
          </a:p>
          <a:p>
            <a:endParaRPr lang="en-US" dirty="0"/>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185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a:t>Emergencies</a:t>
            </a:r>
          </a:p>
        </p:txBody>
      </p:sp>
      <p:sp>
        <p:nvSpPr>
          <p:cNvPr id="3" name="Content Placeholder 2"/>
          <p:cNvSpPr>
            <a:spLocks noGrp="1"/>
          </p:cNvSpPr>
          <p:nvPr>
            <p:ph idx="1"/>
          </p:nvPr>
        </p:nvSpPr>
        <p:spPr>
          <a:xfrm>
            <a:off x="457200" y="1905000"/>
            <a:ext cx="8229600" cy="4572000"/>
          </a:xfrm>
        </p:spPr>
        <p:txBody>
          <a:bodyPr>
            <a:normAutofit/>
          </a:bodyPr>
          <a:lstStyle/>
          <a:p>
            <a:r>
              <a:rPr lang="en-US" dirty="0"/>
              <a:t>Most emergencies can be handled by calling the Agent or adult volunteer in charge</a:t>
            </a:r>
          </a:p>
          <a:p>
            <a:pPr lvl="1"/>
            <a:r>
              <a:rPr lang="en-US" dirty="0"/>
              <a:t>Use walkie talkie to contact</a:t>
            </a:r>
          </a:p>
          <a:p>
            <a:r>
              <a:rPr lang="en-US" dirty="0"/>
              <a:t>For emergencies regarding lost children, call KVLS security office</a:t>
            </a:r>
          </a:p>
          <a:p>
            <a:pPr lvl="1"/>
            <a:r>
              <a:rPr lang="en-US" dirty="0"/>
              <a:t>Phone number provided on envelope and in manual</a:t>
            </a:r>
          </a:p>
          <a:p>
            <a:r>
              <a:rPr lang="en-US" dirty="0"/>
              <a:t>Accident Report</a:t>
            </a:r>
          </a:p>
          <a:p>
            <a:pPr lvl="1"/>
            <a:r>
              <a:rPr lang="en-US" dirty="0"/>
              <a:t>Care provided (ex: First Aid, CPR, ice pack given)</a:t>
            </a:r>
          </a:p>
          <a:p>
            <a:r>
              <a:rPr lang="en-US" dirty="0"/>
              <a:t>Incident Report</a:t>
            </a:r>
          </a:p>
          <a:p>
            <a:pPr lvl="1"/>
            <a:r>
              <a:rPr lang="en-US" dirty="0"/>
              <a:t>Care not provided (ex: sitting down because of dizziness, exhaustion, etc.)</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011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676400"/>
          </a:xfrm>
        </p:spPr>
        <p:txBody>
          <a:bodyPr>
            <a:normAutofit fontScale="90000"/>
          </a:bodyPr>
          <a:lstStyle/>
          <a:p>
            <a:pPr algn="ctr"/>
            <a:r>
              <a:rPr lang="en-US" dirty="0"/>
              <a:t>Thank you for all of your hard work and dedication to the Osceola County 4-H Program!</a:t>
            </a:r>
          </a:p>
        </p:txBody>
      </p:sp>
      <p:sp>
        <p:nvSpPr>
          <p:cNvPr id="3" name="Content Placeholder 2"/>
          <p:cNvSpPr>
            <a:spLocks noGrp="1"/>
          </p:cNvSpPr>
          <p:nvPr>
            <p:ph idx="1"/>
          </p:nvPr>
        </p:nvSpPr>
        <p:spPr/>
        <p:txBody>
          <a:bodyPr/>
          <a:lstStyle/>
          <a:p>
            <a:endParaRPr lang="en-US" dirty="0"/>
          </a:p>
          <a:p>
            <a:endParaRPr lang="en-US" dirty="0"/>
          </a:p>
          <a:p>
            <a:pPr marL="0" indent="0" algn="ctr">
              <a:buNone/>
            </a:pPr>
            <a:endParaRPr lang="en-US" dirty="0"/>
          </a:p>
          <a:p>
            <a:pPr marL="0" indent="0" algn="ctr">
              <a:buNone/>
            </a:pPr>
            <a:r>
              <a:rPr lang="en-US" dirty="0"/>
              <a:t>Questions?</a:t>
            </a:r>
          </a:p>
          <a:p>
            <a:pPr marL="0" indent="0" algn="ctr">
              <a:buNone/>
            </a:pPr>
            <a:endParaRPr lang="en-US" dirty="0"/>
          </a:p>
          <a:p>
            <a:pPr marL="0" indent="0">
              <a:buNone/>
            </a:pPr>
            <a:r>
              <a:rPr lang="en-US" dirty="0"/>
              <a:t>Contact: Jessica Sprain – 4-H Agent</a:t>
            </a:r>
          </a:p>
          <a:p>
            <a:pPr marL="0" indent="0">
              <a:buNone/>
            </a:pPr>
            <a:r>
              <a:rPr lang="en-US" dirty="0"/>
              <a:t>321-697-3000 or </a:t>
            </a:r>
            <a:r>
              <a:rPr lang="en-US" u="sng" dirty="0"/>
              <a:t>jsprain@ufl.edu</a:t>
            </a:r>
          </a:p>
        </p:txBody>
      </p:sp>
      <p:pic>
        <p:nvPicPr>
          <p:cNvPr id="4"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1" descr="Description: Description: http://m1e.net/c?158252275-K.ekeMYqKnlgc%4044968149-mtagfMEgCia2%2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791200"/>
            <a:ext cx="278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9949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a:t>4-H’s Role at the Fair</a:t>
            </a:r>
          </a:p>
        </p:txBody>
      </p:sp>
      <p:sp>
        <p:nvSpPr>
          <p:cNvPr id="3" name="Content Placeholder 2"/>
          <p:cNvSpPr>
            <a:spLocks noGrp="1"/>
          </p:cNvSpPr>
          <p:nvPr>
            <p:ph idx="1"/>
          </p:nvPr>
        </p:nvSpPr>
        <p:spPr>
          <a:xfrm>
            <a:off x="457200" y="1905000"/>
            <a:ext cx="8229600" cy="4191000"/>
          </a:xfrm>
        </p:spPr>
        <p:txBody>
          <a:bodyPr>
            <a:normAutofit/>
          </a:bodyPr>
          <a:lstStyle/>
          <a:p>
            <a:r>
              <a:rPr lang="en-US" dirty="0"/>
              <a:t>Largest fundraiser for Osceola County 4-H</a:t>
            </a:r>
          </a:p>
          <a:p>
            <a:pPr lvl="1"/>
            <a:r>
              <a:rPr lang="en-US" dirty="0"/>
              <a:t>10-day event held every February at OHP</a:t>
            </a:r>
          </a:p>
          <a:p>
            <a:pPr lvl="1"/>
            <a:r>
              <a:rPr lang="en-US" dirty="0"/>
              <a:t>Money used for scholarships, events, etc. </a:t>
            </a:r>
          </a:p>
          <a:p>
            <a:pPr marL="365760" lvl="1" indent="0">
              <a:buNone/>
            </a:pPr>
            <a:endParaRPr lang="en-US" dirty="0"/>
          </a:p>
          <a:p>
            <a:r>
              <a:rPr lang="en-US" dirty="0"/>
              <a:t>KVLS food booth location</a:t>
            </a:r>
          </a:p>
          <a:p>
            <a:pPr marL="68580" indent="0">
              <a:buNone/>
            </a:pPr>
            <a:endParaRPr lang="en-US" dirty="0"/>
          </a:p>
        </p:txBody>
      </p:sp>
      <p:pic>
        <p:nvPicPr>
          <p:cNvPr id="6"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47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We Communicate</a:t>
            </a:r>
          </a:p>
        </p:txBody>
      </p:sp>
      <p:sp>
        <p:nvSpPr>
          <p:cNvPr id="3" name="Content Placeholder 2"/>
          <p:cNvSpPr>
            <a:spLocks noGrp="1"/>
          </p:cNvSpPr>
          <p:nvPr>
            <p:ph idx="1"/>
          </p:nvPr>
        </p:nvSpPr>
        <p:spPr/>
        <p:txBody>
          <a:bodyPr>
            <a:normAutofit/>
          </a:bodyPr>
          <a:lstStyle/>
          <a:p>
            <a:r>
              <a:rPr lang="en-US" dirty="0"/>
              <a:t>Walkie talkie provided to</a:t>
            </a:r>
          </a:p>
          <a:p>
            <a:pPr lvl="1"/>
            <a:r>
              <a:rPr lang="en-US" dirty="0"/>
              <a:t>Agent or volunteer in charge</a:t>
            </a:r>
          </a:p>
          <a:p>
            <a:pPr lvl="1"/>
            <a:r>
              <a:rPr lang="en-US" dirty="0"/>
              <a:t>Volunteer(s) running food to booth</a:t>
            </a:r>
          </a:p>
          <a:p>
            <a:pPr lvl="1"/>
            <a:r>
              <a:rPr lang="en-US" dirty="0"/>
              <a:t>One person in the office</a:t>
            </a:r>
          </a:p>
          <a:p>
            <a:pPr lvl="2"/>
            <a:r>
              <a:rPr lang="en-US" dirty="0"/>
              <a:t>Daytime: office staff</a:t>
            </a:r>
          </a:p>
          <a:p>
            <a:pPr lvl="2"/>
            <a:r>
              <a:rPr lang="en-US" dirty="0"/>
              <a:t>After hours: volunteer counting money</a:t>
            </a:r>
          </a:p>
        </p:txBody>
      </p:sp>
      <p:pic>
        <p:nvPicPr>
          <p:cNvPr id="4"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3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Safety</a:t>
            </a:r>
          </a:p>
        </p:txBody>
      </p:sp>
      <p:sp>
        <p:nvSpPr>
          <p:cNvPr id="3" name="Content Placeholder 2"/>
          <p:cNvSpPr>
            <a:spLocks noGrp="1"/>
          </p:cNvSpPr>
          <p:nvPr>
            <p:ph idx="1"/>
          </p:nvPr>
        </p:nvSpPr>
        <p:spPr/>
        <p:txBody>
          <a:bodyPr/>
          <a:lstStyle/>
          <a:p>
            <a:r>
              <a:rPr lang="en-US" dirty="0"/>
              <a:t>We feed A LOT of people!!</a:t>
            </a:r>
          </a:p>
          <a:p>
            <a:r>
              <a:rPr lang="en-US" dirty="0"/>
              <a:t>Food Safety Principles</a:t>
            </a:r>
          </a:p>
          <a:p>
            <a:pPr lvl="1"/>
            <a:r>
              <a:rPr lang="en-US" dirty="0"/>
              <a:t>Clean</a:t>
            </a:r>
          </a:p>
          <a:p>
            <a:pPr lvl="1"/>
            <a:r>
              <a:rPr lang="en-US" dirty="0"/>
              <a:t>Separate</a:t>
            </a:r>
          </a:p>
          <a:p>
            <a:pPr lvl="1"/>
            <a:r>
              <a:rPr lang="en-US" dirty="0"/>
              <a:t>Cook</a:t>
            </a:r>
          </a:p>
          <a:p>
            <a:pPr lvl="1"/>
            <a:r>
              <a:rPr lang="en-US" dirty="0"/>
              <a:t>Chill</a:t>
            </a:r>
          </a:p>
          <a:p>
            <a:pPr marL="457200" lvl="1" indent="0">
              <a:buNone/>
            </a:pPr>
            <a:endParaRPr lang="en-US" dirty="0"/>
          </a:p>
          <a:p>
            <a:pPr marL="457200" lvl="1" indent="0">
              <a:buNone/>
            </a:pPr>
            <a:endParaRPr lang="en-US" dirty="0"/>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77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Clean</a:t>
            </a:r>
          </a:p>
        </p:txBody>
      </p:sp>
      <p:sp>
        <p:nvSpPr>
          <p:cNvPr id="3" name="Content Placeholder 2"/>
          <p:cNvSpPr>
            <a:spLocks noGrp="1"/>
          </p:cNvSpPr>
          <p:nvPr>
            <p:ph idx="1"/>
          </p:nvPr>
        </p:nvSpPr>
        <p:spPr/>
        <p:txBody>
          <a:bodyPr>
            <a:normAutofit fontScale="92500"/>
          </a:bodyPr>
          <a:lstStyle/>
          <a:p>
            <a:r>
              <a:rPr lang="en-US" dirty="0"/>
              <a:t>At the beginning of each shift</a:t>
            </a:r>
          </a:p>
          <a:p>
            <a:pPr lvl="1"/>
            <a:r>
              <a:rPr lang="en-US" dirty="0"/>
              <a:t>Make sure all equipment and utensils are clean</a:t>
            </a:r>
          </a:p>
          <a:p>
            <a:pPr lvl="1"/>
            <a:r>
              <a:rPr lang="en-US" dirty="0"/>
              <a:t>Wash hands properly</a:t>
            </a:r>
          </a:p>
          <a:p>
            <a:pPr lvl="1"/>
            <a:r>
              <a:rPr lang="en-US" dirty="0"/>
              <a:t>Put on gloves if handling food directly</a:t>
            </a:r>
          </a:p>
          <a:p>
            <a:r>
              <a:rPr lang="en-US" dirty="0"/>
              <a:t>Spot clean as needed</a:t>
            </a:r>
          </a:p>
          <a:p>
            <a:r>
              <a:rPr lang="en-US" dirty="0"/>
              <a:t>Wipe counters with sanitizing wipes</a:t>
            </a:r>
          </a:p>
          <a:p>
            <a:r>
              <a:rPr lang="en-US" dirty="0"/>
              <a:t>Keep utensils clean throughout shift</a:t>
            </a:r>
          </a:p>
          <a:p>
            <a:r>
              <a:rPr lang="en-US" dirty="0"/>
              <a:t>Clean and sanitize food thermometer after each use</a:t>
            </a:r>
          </a:p>
          <a:p>
            <a:pPr lvl="1"/>
            <a:endParaRPr lang="en-US" dirty="0"/>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592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a:t>Clean</a:t>
            </a:r>
          </a:p>
        </p:txBody>
      </p:sp>
      <p:sp>
        <p:nvSpPr>
          <p:cNvPr id="3" name="Content Placeholder 2"/>
          <p:cNvSpPr>
            <a:spLocks noGrp="1"/>
          </p:cNvSpPr>
          <p:nvPr>
            <p:ph idx="1"/>
          </p:nvPr>
        </p:nvSpPr>
        <p:spPr>
          <a:xfrm>
            <a:off x="457200" y="1828800"/>
            <a:ext cx="8229600" cy="4648200"/>
          </a:xfrm>
        </p:spPr>
        <p:txBody>
          <a:bodyPr>
            <a:normAutofit fontScale="92500" lnSpcReduction="20000"/>
          </a:bodyPr>
          <a:lstStyle/>
          <a:p>
            <a:r>
              <a:rPr lang="en-US" dirty="0"/>
              <a:t>Hand washing</a:t>
            </a:r>
          </a:p>
          <a:p>
            <a:pPr lvl="1"/>
            <a:r>
              <a:rPr lang="en-US" dirty="0"/>
              <a:t>Prevents 99% of illnesses (ex: cold, flu, foodborne)</a:t>
            </a:r>
          </a:p>
          <a:p>
            <a:pPr lvl="1"/>
            <a:r>
              <a:rPr lang="en-US" dirty="0"/>
              <a:t>Hands must be washed</a:t>
            </a:r>
          </a:p>
          <a:p>
            <a:pPr lvl="2"/>
            <a:r>
              <a:rPr lang="en-US" dirty="0"/>
              <a:t>Whenever they are dirty</a:t>
            </a:r>
          </a:p>
          <a:p>
            <a:pPr lvl="2"/>
            <a:r>
              <a:rPr lang="en-US" dirty="0"/>
              <a:t>After eating</a:t>
            </a:r>
          </a:p>
          <a:p>
            <a:pPr lvl="2"/>
            <a:r>
              <a:rPr lang="en-US" dirty="0"/>
              <a:t>After using the restroom</a:t>
            </a:r>
          </a:p>
          <a:p>
            <a:pPr lvl="2"/>
            <a:r>
              <a:rPr lang="en-US" dirty="0"/>
              <a:t>After handling trash</a:t>
            </a:r>
          </a:p>
          <a:p>
            <a:pPr lvl="2"/>
            <a:r>
              <a:rPr lang="en-US" dirty="0"/>
              <a:t>After touching a body part (ex: hair, face)</a:t>
            </a:r>
          </a:p>
          <a:p>
            <a:pPr lvl="2"/>
            <a:r>
              <a:rPr lang="en-US" dirty="0"/>
              <a:t>After touching an animal</a:t>
            </a:r>
          </a:p>
          <a:p>
            <a:pPr lvl="2"/>
            <a:r>
              <a:rPr lang="en-US" dirty="0"/>
              <a:t>Before putting on a clean pair of gloves</a:t>
            </a:r>
          </a:p>
          <a:p>
            <a:r>
              <a:rPr lang="en-US" dirty="0"/>
              <a:t>Hand washing steps will be posted near sink in each booth</a:t>
            </a:r>
          </a:p>
          <a:p>
            <a:r>
              <a:rPr lang="en-US" dirty="0"/>
              <a:t>Activity</a:t>
            </a:r>
          </a:p>
          <a:p>
            <a:pPr lvl="1"/>
            <a:r>
              <a:rPr lang="en-US" dirty="0"/>
              <a:t>Glow Germ</a:t>
            </a:r>
          </a:p>
          <a:p>
            <a:pPr lvl="1"/>
            <a:r>
              <a:rPr lang="en-US" dirty="0"/>
              <a:t>Soapy Solutions</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9037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838200"/>
            <a:ext cx="7024744" cy="801136"/>
          </a:xfrm>
        </p:spPr>
        <p:txBody>
          <a:bodyPr/>
          <a:lstStyle/>
          <a:p>
            <a:r>
              <a:rPr lang="en-US" dirty="0"/>
              <a:t>Clean</a:t>
            </a:r>
          </a:p>
        </p:txBody>
      </p:sp>
      <p:sp>
        <p:nvSpPr>
          <p:cNvPr id="3" name="Content Placeholder 2"/>
          <p:cNvSpPr>
            <a:spLocks noGrp="1"/>
          </p:cNvSpPr>
          <p:nvPr>
            <p:ph idx="1"/>
          </p:nvPr>
        </p:nvSpPr>
        <p:spPr>
          <a:xfrm>
            <a:off x="1043492" y="1752600"/>
            <a:ext cx="6777317" cy="4724400"/>
          </a:xfrm>
        </p:spPr>
        <p:txBody>
          <a:bodyPr>
            <a:noAutofit/>
          </a:bodyPr>
          <a:lstStyle/>
          <a:p>
            <a:r>
              <a:rPr lang="en-US" sz="1800" dirty="0"/>
              <a:t>Gloves</a:t>
            </a:r>
          </a:p>
          <a:p>
            <a:pPr lvl="1"/>
            <a:r>
              <a:rPr lang="en-US" sz="1800" dirty="0"/>
              <a:t>Gloves are not meant to be worn in place of hand washing</a:t>
            </a:r>
          </a:p>
          <a:p>
            <a:pPr lvl="1"/>
            <a:r>
              <a:rPr lang="en-US" sz="1800" dirty="0"/>
              <a:t>Wear gloves if handling and/or preparing food (ex: hotdog, BBQ sandwich, fruit)</a:t>
            </a:r>
          </a:p>
          <a:p>
            <a:pPr lvl="1"/>
            <a:r>
              <a:rPr lang="en-US" sz="1800" dirty="0"/>
              <a:t>Do not wear gloves if only handling utensils, money, or pre-packaged food</a:t>
            </a:r>
          </a:p>
          <a:p>
            <a:pPr lvl="1"/>
            <a:r>
              <a:rPr lang="en-US" sz="1800" dirty="0"/>
              <a:t>Wash hands and put on new pair if they become dirty, torn, or if assigned to a new task</a:t>
            </a:r>
          </a:p>
          <a:p>
            <a:r>
              <a:rPr lang="en-US" sz="1800" dirty="0"/>
              <a:t>Hair Restraints</a:t>
            </a:r>
          </a:p>
          <a:p>
            <a:pPr lvl="1"/>
            <a:r>
              <a:rPr lang="en-US" sz="1800" dirty="0"/>
              <a:t>Hair restraints should be worn by anyone with long hair serving food</a:t>
            </a:r>
          </a:p>
          <a:p>
            <a:pPr lvl="1"/>
            <a:r>
              <a:rPr lang="en-US" sz="1800" dirty="0"/>
              <a:t>Ties, scrunchies, and hats are examples, but must be clean and in good condition so they don’t break or fall into food</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177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a:t>Clean</a:t>
            </a:r>
          </a:p>
        </p:txBody>
      </p:sp>
      <p:sp>
        <p:nvSpPr>
          <p:cNvPr id="3" name="Content Placeholder 2"/>
          <p:cNvSpPr>
            <a:spLocks noGrp="1"/>
          </p:cNvSpPr>
          <p:nvPr>
            <p:ph idx="1"/>
          </p:nvPr>
        </p:nvSpPr>
        <p:spPr>
          <a:xfrm>
            <a:off x="1043492" y="2057400"/>
            <a:ext cx="6777317" cy="3775229"/>
          </a:xfrm>
        </p:spPr>
        <p:txBody>
          <a:bodyPr/>
          <a:lstStyle/>
          <a:p>
            <a:r>
              <a:rPr lang="en-US" dirty="0"/>
              <a:t>How to make sanitizing solution</a:t>
            </a:r>
          </a:p>
          <a:p>
            <a:pPr lvl="1"/>
            <a:r>
              <a:rPr lang="en-US" dirty="0"/>
              <a:t>1 Tbsp of bleach per gallon of water</a:t>
            </a:r>
          </a:p>
          <a:p>
            <a:pPr lvl="1"/>
            <a:r>
              <a:rPr lang="en-US" dirty="0"/>
              <a:t>Bucket labeled with black fill line</a:t>
            </a:r>
          </a:p>
          <a:p>
            <a:pPr lvl="1"/>
            <a:r>
              <a:rPr lang="en-US" dirty="0"/>
              <a:t>Make new batch at beginning of each shift or when solution is dirty or cloudy</a:t>
            </a:r>
          </a:p>
          <a:p>
            <a:pPr lvl="1"/>
            <a:r>
              <a:rPr lang="en-US" dirty="0"/>
              <a:t>Dump out at night after cleaning the booth</a:t>
            </a:r>
          </a:p>
        </p:txBody>
      </p:sp>
      <p:pic>
        <p:nvPicPr>
          <p:cNvPr id="5" name="Picture 2" descr="cl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77200" y="228600"/>
            <a:ext cx="838200" cy="805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386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4-H Food Booth &amp;#x0D;&amp;#x0A;Food Safety Training &amp;#x0D;&amp;#x0A;Youth, Adults, and Volunteers &amp;quot;&quot;/&gt;&lt;property id=&quot;20307&quot; value=&quot;257&quot;/&gt;&lt;/object&gt;&lt;object type=&quot;3&quot; unique_id=&quot;10005&quot;&gt;&lt;property id=&quot;20148&quot; value=&quot;5&quot;/&gt;&lt;property id=&quot;20300&quot; value=&quot;Slide 2 - &amp;quot;Overview&amp;quot;&quot;/&gt;&lt;property id=&quot;20307&quot; value=&quot;258&quot;/&gt;&lt;/object&gt;&lt;object type=&quot;3&quot; unique_id=&quot;10006&quot;&gt;&lt;property id=&quot;20148&quot; value=&quot;5&quot;/&gt;&lt;property id=&quot;20300&quot; value=&quot;Slide 3 - &amp;quot;4-H’s Role at the Fair&amp;quot;&quot;/&gt;&lt;property id=&quot;20307&quot; value=&quot;259&quot;/&gt;&lt;/object&gt;&lt;object type=&quot;3&quot; unique_id=&quot;10007&quot;&gt;&lt;property id=&quot;20148&quot; value=&quot;5&quot;/&gt;&lt;property id=&quot;20300&quot; value=&quot;Slide 4 - &amp;quot;How We Communicate&amp;quot;&quot;/&gt;&lt;property id=&quot;20307&quot; value=&quot;306&quot;/&gt;&lt;/object&gt;&lt;object type=&quot;3&quot; unique_id=&quot;10008&quot;&gt;&lt;property id=&quot;20148&quot; value=&quot;5&quot;/&gt;&lt;property id=&quot;20300&quot; value=&quot;Slide 5 - &amp;quot;Why do we have Farmer Style?&amp;quot;&quot;/&gt;&lt;property id=&quot;20307&quot; value=&quot;303&quot;/&gt;&lt;/object&gt;&lt;object type=&quot;3&quot; unique_id=&quot;10009&quot;&gt;&lt;property id=&quot;20148&quot; value=&quot;5&quot;/&gt;&lt;property id=&quot;20300&quot; value=&quot;Slide 6 - &amp;quot;What is Farmer Style?&amp;quot;&quot;/&gt;&lt;property id=&quot;20307&quot; value=&quot;304&quot;/&gt;&lt;/object&gt;&lt;object type=&quot;3&quot; unique_id=&quot;10010&quot;&gt;&lt;property id=&quot;20148&quot; value=&quot;5&quot;/&gt;&lt;property id=&quot;20300&quot; value=&quot;Slide 7 - &amp;quot;What do you do?&amp;quot;&quot;/&gt;&lt;property id=&quot;20307&quot; value=&quot;305&quot;/&gt;&lt;/object&gt;&lt;object type=&quot;3&quot; unique_id=&quot;10011&quot;&gt;&lt;property id=&quot;20148&quot; value=&quot;5&quot;/&gt;&lt;property id=&quot;20300&quot; value=&quot;Slide 8 - &amp;quot;Food Safety&amp;quot;&quot;/&gt;&lt;property id=&quot;20307&quot; value=&quot;261&quot;/&gt;&lt;/object&gt;&lt;object type=&quot;3&quot; unique_id=&quot;10012&quot;&gt;&lt;property id=&quot;20148&quot; value=&quot;5&quot;/&gt;&lt;property id=&quot;20300&quot; value=&quot;Slide 9 - &amp;quot;Clean&amp;quot;&quot;/&gt;&lt;property id=&quot;20307&quot; value=&quot;262&quot;/&gt;&lt;/object&gt;&lt;object type=&quot;3&quot; unique_id=&quot;10013&quot;&gt;&lt;property id=&quot;20148&quot; value=&quot;5&quot;/&gt;&lt;property id=&quot;20300&quot; value=&quot;Slide 10 - &amp;quot;Clean&amp;quot;&quot;/&gt;&lt;property id=&quot;20307&quot; value=&quot;263&quot;/&gt;&lt;/object&gt;&lt;object type=&quot;3&quot; unique_id=&quot;10014&quot;&gt;&lt;property id=&quot;20148&quot; value=&quot;5&quot;/&gt;&lt;property id=&quot;20300&quot; value=&quot;Slide 11 - &amp;quot;Clean&amp;quot;&quot;/&gt;&lt;property id=&quot;20307&quot; value=&quot;264&quot;/&gt;&lt;/object&gt;&lt;object type=&quot;3&quot; unique_id=&quot;10015&quot;&gt;&lt;property id=&quot;20148&quot; value=&quot;5&quot;/&gt;&lt;property id=&quot;20300&quot; value=&quot;Slide 12 - &amp;quot;Clean&amp;quot;&quot;/&gt;&lt;property id=&quot;20307&quot; value=&quot;265&quot;/&gt;&lt;/object&gt;&lt;object type=&quot;3&quot; unique_id=&quot;10016&quot;&gt;&lt;property id=&quot;20148&quot; value=&quot;5&quot;/&gt;&lt;property id=&quot;20300&quot; value=&quot;Slide 13 - &amp;quot;Video – Hand washing&amp;quot;&quot;/&gt;&lt;property id=&quot;20307&quot; value=&quot;307&quot;/&gt;&lt;/object&gt;&lt;object type=&quot;3&quot; unique_id=&quot;10017&quot;&gt;&lt;property id=&quot;20148&quot; value=&quot;5&quot;/&gt;&lt;property id=&quot;20300&quot; value=&quot;Slide 14 - &amp;quot;Separate&amp;quot;&quot;/&gt;&lt;property id=&quot;20307&quot; value=&quot;266&quot;/&gt;&lt;/object&gt;&lt;object type=&quot;3&quot; unique_id=&quot;10018&quot;&gt;&lt;property id=&quot;20148&quot; value=&quot;5&quot;/&gt;&lt;property id=&quot;20300&quot; value=&quot;Slide 15 - &amp;quot;Cook&amp;quot;&quot;/&gt;&lt;property id=&quot;20307&quot; value=&quot;267&quot;/&gt;&lt;/object&gt;&lt;object type=&quot;3&quot; unique_id=&quot;10019&quot;&gt;&lt;property id=&quot;20148&quot; value=&quot;5&quot;/&gt;&lt;property id=&quot;20300&quot; value=&quot;Slide 16 - &amp;quot;Chill&amp;quot;&quot;/&gt;&lt;property id=&quot;20307&quot; value=&quot;268&quot;/&gt;&lt;/object&gt;&lt;object type=&quot;3&quot; unique_id=&quot;10020&quot;&gt;&lt;property id=&quot;20148&quot; value=&quot;5&quot;/&gt;&lt;property id=&quot;20300&quot; value=&quot;Slide 17 - &amp;quot;How to Make Food &amp;#x0D;&amp;#x0A;and Use Equipment&amp;quot;&quot;/&gt;&lt;property id=&quot;20307&quot; value=&quot;269&quot;/&gt;&lt;/object&gt;&lt;object type=&quot;3&quot; unique_id=&quot;10021&quot;&gt;&lt;property id=&quot;20148&quot; value=&quot;5&quot;/&gt;&lt;property id=&quot;20300&quot; value=&quot;Slide 18 - &amp;quot;Video – How to Make Food Part 1&amp;quot;&quot;/&gt;&lt;property id=&quot;20307&quot; value=&quot;308&quot;/&gt;&lt;/object&gt;&lt;object type=&quot;3&quot; unique_id=&quot;10022&quot;&gt;&lt;property id=&quot;20148&quot; value=&quot;5&quot;/&gt;&lt;property id=&quot;20300&quot; value=&quot;Slide 19 - &amp;quot;Video – How to Make Food&amp;#x0D;&amp;#x0A;Part 2&amp;quot;&quot;/&gt;&lt;property id=&quot;20307&quot; value=&quot;310&quot;/&gt;&lt;/object&gt;&lt;object type=&quot;3&quot; unique_id=&quot;10023&quot;&gt;&lt;property id=&quot;20148&quot; value=&quot;5&quot;/&gt;&lt;property id=&quot;20300&quot; value=&quot;Slide 20 - &amp;quot;Video – How to Use Equipment&amp;quot;&quot;/&gt;&lt;property id=&quot;20307&quot; value=&quot;309&quot;/&gt;&lt;/object&gt;&lt;object type=&quot;3&quot; unique_id=&quot;10024&quot;&gt;&lt;property id=&quot;20148&quot; value=&quot;5&quot;/&gt;&lt;property id=&quot;20300&quot; value=&quot;Slide 21 - &amp;quot;Food Thermometers&amp;quot;&quot;/&gt;&lt;property id=&quot;20307&quot; value=&quot;294&quot;/&gt;&lt;/object&gt;&lt;object type=&quot;3&quot; unique_id=&quot;10025&quot;&gt;&lt;property id=&quot;20148&quot; value=&quot;5&quot;/&gt;&lt;property id=&quot;20300&quot; value=&quot;Slide 22 - &amp;quot;How to Clean and Store&amp;quot;&quot;/&gt;&lt;property id=&quot;20307&quot; value=&quot;279&quot;/&gt;&lt;/object&gt;&lt;object type=&quot;3&quot; unique_id=&quot;10026&quot;&gt;&lt;property id=&quot;20148&quot; value=&quot;5&quot;/&gt;&lt;property id=&quot;20300&quot; value=&quot;Slide 23 - &amp;quot;General Cleaning&amp;quot;&quot;/&gt;&lt;property id=&quot;20307&quot; value=&quot;280&quot;/&gt;&lt;/object&gt;&lt;object type=&quot;3&quot; unique_id=&quot;10027&quot;&gt;&lt;property id=&quot;20148&quot; value=&quot;5&quot;/&gt;&lt;property id=&quot;20300&quot; value=&quot;Slide 24 - &amp;quot;How to Clean Cooking &amp;#x0D;&amp;#x0A;Equipment&amp;quot;&quot;/&gt;&lt;property id=&quot;20307&quot; value=&quot;281&quot;/&gt;&lt;/object&gt;&lt;object type=&quot;3&quot; unique_id=&quot;10028&quot;&gt;&lt;property id=&quot;20148&quot; value=&quot;5&quot;/&gt;&lt;property id=&quot;20300&quot; value=&quot;Slide 25 - &amp;quot;Storage&amp;quot;&quot;/&gt;&lt;property id=&quot;20307&quot; value=&quot;282&quot;/&gt;&lt;/object&gt;&lt;object type=&quot;3&quot; unique_id=&quot;10029&quot;&gt;&lt;property id=&quot;20148&quot; value=&quot;5&quot;/&gt;&lt;property id=&quot;20300&quot; value=&quot;Slide 26 - &amp;quot;Storage &amp;quot;&quot;/&gt;&lt;property id=&quot;20307&quot; value=&quot;283&quot;/&gt;&lt;/object&gt;&lt;object type=&quot;3&quot; unique_id=&quot;10030&quot;&gt;&lt;property id=&quot;20148&quot; value=&quot;5&quot;/&gt;&lt;property id=&quot;20300&quot; value=&quot;Slide 27 - &amp;quot;Procedures&amp;quot;&quot;/&gt;&lt;property id=&quot;20307&quot; value=&quot;284&quot;/&gt;&lt;/object&gt;&lt;object type=&quot;3&quot; unique_id=&quot;10031&quot;&gt;&lt;property id=&quot;20148&quot; value=&quot;5&quot;/&gt;&lt;property id=&quot;20300&quot; value=&quot;Slide 28 - &amp;quot;Adult vs. Youth Roles&amp;quot;&quot;/&gt;&lt;property id=&quot;20307&quot; value=&quot;301&quot;/&gt;&lt;/object&gt;&lt;object type=&quot;3&quot; unique_id=&quot;10032&quot;&gt;&lt;property id=&quot;20148&quot; value=&quot;5&quot;/&gt;&lt;property id=&quot;20300&quot; value=&quot;Slide 29 - &amp;quot;Proper Work Attire&amp;quot;&quot;/&gt;&lt;property id=&quot;20307&quot; value=&quot;300&quot;/&gt;&lt;/object&gt;&lt;object type=&quot;3&quot; unique_id=&quot;10033&quot;&gt;&lt;property id=&quot;20148&quot; value=&quot;5&quot;/&gt;&lt;property id=&quot;20300&quot; value=&quot;Slide 30 - &amp;quot;Forms&amp;quot;&quot;/&gt;&lt;property id=&quot;20307&quot; value=&quot;289&quot;/&gt;&lt;/object&gt;&lt;object type=&quot;3&quot; unique_id=&quot;10034&quot;&gt;&lt;property id=&quot;20148&quot; value=&quot;5&quot;/&gt;&lt;property id=&quot;20300&quot; value=&quot;Slide 31 - &amp;quot;Video – Completing Forms&amp;quot;&quot;/&gt;&lt;property id=&quot;20307&quot; value=&quot;311&quot;/&gt;&lt;/object&gt;&lt;object type=&quot;3&quot; unique_id=&quot;10035&quot;&gt;&lt;property id=&quot;20148&quot; value=&quot;5&quot;/&gt;&lt;property id=&quot;20300&quot; value=&quot;Slide 32&quot;/&gt;&lt;property id=&quot;20307&quot; value=&quot;290&quot;/&gt;&lt;/object&gt;&lt;object type=&quot;3&quot; unique_id=&quot;10036&quot;&gt;&lt;property id=&quot;20148&quot; value=&quot;5&quot;/&gt;&lt;property id=&quot;20300&quot; value=&quot;Slide 33&quot;/&gt;&lt;property id=&quot;20307&quot; value=&quot;288&quot;/&gt;&lt;/object&gt;&lt;object type=&quot;3&quot; unique_id=&quot;10037&quot;&gt;&lt;property id=&quot;20148&quot; value=&quot;5&quot;/&gt;&lt;property id=&quot;20300&quot; value=&quot;Slide 34 - &amp;quot;Inventory Checklist&amp;quot;&quot;/&gt;&lt;property id=&quot;20307&quot; value=&quot;291&quot;/&gt;&lt;/object&gt;&lt;object type=&quot;3&quot; unique_id=&quot;10038&quot;&gt;&lt;property id=&quot;20148&quot; value=&quot;5&quot;/&gt;&lt;property id=&quot;20300&quot; value=&quot;Slide 35 - &amp;quot;End of Shift Crew Chief &amp;#x0D;&amp;#x0A;Duties&amp;quot;&quot;/&gt;&lt;property id=&quot;20307&quot; value=&quot;292&quot;/&gt;&lt;/object&gt;&lt;object type=&quot;3&quot; unique_id=&quot;10039&quot;&gt;&lt;property id=&quot;20148&quot; value=&quot;5&quot;/&gt;&lt;property id=&quot;20300&quot; value=&quot;Slide 36 - &amp;quot;End of Night Crew Chief &amp;#x0D;&amp;#x0A;Duties&amp;quot;&quot;/&gt;&lt;property id=&quot;20307&quot; value=&quot;293&quot;/&gt;&lt;/object&gt;&lt;object type=&quot;3&quot; unique_id=&quot;10040&quot;&gt;&lt;property id=&quot;20148&quot; value=&quot;5&quot;/&gt;&lt;property id=&quot;20300&quot; value=&quot;Slide 37 - &amp;quot;Customer Service&amp;quot;&quot;/&gt;&lt;property id=&quot;20307&quot; value=&quot;286&quot;/&gt;&lt;/object&gt;&lt;object type=&quot;3&quot; unique_id=&quot;10041&quot;&gt;&lt;property id=&quot;20148&quot; value=&quot;5&quot;/&gt;&lt;property id=&quot;20300&quot; value=&quot;Slide 38 - &amp;quot;Video – Customer Service&amp;quot;&quot;/&gt;&lt;property id=&quot;20307&quot; value=&quot;312&quot;/&gt;&lt;/object&gt;&lt;object type=&quot;3&quot; unique_id=&quot;10042&quot;&gt;&lt;property id=&quot;20148&quot; value=&quot;5&quot;/&gt;&lt;property id=&quot;20300&quot; value=&quot;Slide 39 - &amp;quot;Emergencies&amp;quot;&quot;/&gt;&lt;property id=&quot;20307&quot; value=&quot;287&quot;/&gt;&lt;/object&gt;&lt;object type=&quot;3&quot; unique_id=&quot;10043&quot;&gt;&lt;property id=&quot;20148&quot; value=&quot;5&quot;/&gt;&lt;property id=&quot;20300&quot; value=&quot;Slide 40 - &amp;quot;Video – Handling Emergencies&amp;quot;&quot;/&gt;&lt;property id=&quot;20307&quot; value=&quot;313&quot;/&gt;&lt;/object&gt;&lt;object type=&quot;3&quot; unique_id=&quot;10044&quot;&gt;&lt;property id=&quot;20148&quot; value=&quot;5&quot;/&gt;&lt;property id=&quot;20300&quot; value=&quot;Slide 41 - &amp;quot;Thank you for all of your hard work and dedication to the Osceola County 4-H Program!&amp;quot;&quot;/&gt;&lt;property id=&quot;20307&quot; value=&quot;29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3855</TotalTime>
  <Words>3557</Words>
  <Application>Microsoft Office PowerPoint</Application>
  <PresentationFormat>On-screen Show (4:3)</PresentationFormat>
  <Paragraphs>334</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Wingdings 2</vt:lpstr>
      <vt:lpstr>Austin</vt:lpstr>
      <vt:lpstr>4-H Food Booth  Food Safety Training  Youth, Adults, and Volunteers </vt:lpstr>
      <vt:lpstr>Overview</vt:lpstr>
      <vt:lpstr>4-H’s Role at the Fair</vt:lpstr>
      <vt:lpstr>How We Communicate</vt:lpstr>
      <vt:lpstr>Food Safety</vt:lpstr>
      <vt:lpstr>Clean</vt:lpstr>
      <vt:lpstr>Clean</vt:lpstr>
      <vt:lpstr>Clean</vt:lpstr>
      <vt:lpstr>Clean</vt:lpstr>
      <vt:lpstr>Video – Hand washing</vt:lpstr>
      <vt:lpstr>Separate</vt:lpstr>
      <vt:lpstr>Cook</vt:lpstr>
      <vt:lpstr>Chill</vt:lpstr>
      <vt:lpstr>How to Make Food  and Use Equipment</vt:lpstr>
      <vt:lpstr>Food Thermometers</vt:lpstr>
      <vt:lpstr>How to Clean and Store</vt:lpstr>
      <vt:lpstr>General Cleaning</vt:lpstr>
      <vt:lpstr>How to Clean Cooking  Equipment</vt:lpstr>
      <vt:lpstr>Storage</vt:lpstr>
      <vt:lpstr>Storage </vt:lpstr>
      <vt:lpstr>Procedures</vt:lpstr>
      <vt:lpstr>Adult vs. Youth Roles</vt:lpstr>
      <vt:lpstr>Proper Work Attire</vt:lpstr>
      <vt:lpstr>Forms</vt:lpstr>
      <vt:lpstr>End of Shift Crew Chief  Duties</vt:lpstr>
      <vt:lpstr>End of Night Crew Chief  Duties</vt:lpstr>
      <vt:lpstr>Customer Service</vt:lpstr>
      <vt:lpstr>Emergencies</vt:lpstr>
      <vt:lpstr>Thank you for all of your hard work and dedication to the Osceola County 4-H Program!</vt:lpstr>
    </vt:vector>
  </TitlesOfParts>
  <Company>Osceola County BOCC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 Food Booth Food Safety Training</dc:title>
  <dc:creator>Gabriela Murza</dc:creator>
  <cp:lastModifiedBy>Diaczynsky, DeeAnn</cp:lastModifiedBy>
  <cp:revision>116</cp:revision>
  <dcterms:created xsi:type="dcterms:W3CDTF">2013-05-30T17:44:11Z</dcterms:created>
  <dcterms:modified xsi:type="dcterms:W3CDTF">2024-01-03T18:24:58Z</dcterms:modified>
</cp:coreProperties>
</file>